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51"/>
  </p:notesMasterIdLst>
  <p:handoutMasterIdLst>
    <p:handoutMasterId r:id="rId52"/>
  </p:handoutMasterIdLst>
  <p:sldIdLst>
    <p:sldId id="334" r:id="rId2"/>
    <p:sldId id="390" r:id="rId3"/>
    <p:sldId id="333" r:id="rId4"/>
    <p:sldId id="357" r:id="rId5"/>
    <p:sldId id="258" r:id="rId6"/>
    <p:sldId id="360" r:id="rId7"/>
    <p:sldId id="279" r:id="rId8"/>
    <p:sldId id="362" r:id="rId9"/>
    <p:sldId id="310" r:id="rId10"/>
    <p:sldId id="378" r:id="rId11"/>
    <p:sldId id="375" r:id="rId12"/>
    <p:sldId id="376" r:id="rId13"/>
    <p:sldId id="361" r:id="rId14"/>
    <p:sldId id="283" r:id="rId15"/>
    <p:sldId id="261" r:id="rId16"/>
    <p:sldId id="264" r:id="rId17"/>
    <p:sldId id="363" r:id="rId18"/>
    <p:sldId id="364" r:id="rId19"/>
    <p:sldId id="365" r:id="rId20"/>
    <p:sldId id="380" r:id="rId21"/>
    <p:sldId id="381" r:id="rId22"/>
    <p:sldId id="262" r:id="rId23"/>
    <p:sldId id="379" r:id="rId24"/>
    <p:sldId id="266" r:id="rId25"/>
    <p:sldId id="265" r:id="rId26"/>
    <p:sldId id="268" r:id="rId27"/>
    <p:sldId id="270" r:id="rId28"/>
    <p:sldId id="359" r:id="rId29"/>
    <p:sldId id="300" r:id="rId30"/>
    <p:sldId id="311" r:id="rId31"/>
    <p:sldId id="312" r:id="rId32"/>
    <p:sldId id="384" r:id="rId33"/>
    <p:sldId id="387" r:id="rId34"/>
    <p:sldId id="388" r:id="rId35"/>
    <p:sldId id="366" r:id="rId36"/>
    <p:sldId id="367" r:id="rId37"/>
    <p:sldId id="368" r:id="rId38"/>
    <p:sldId id="369" r:id="rId39"/>
    <p:sldId id="313" r:id="rId40"/>
    <p:sldId id="370" r:id="rId41"/>
    <p:sldId id="371" r:id="rId42"/>
    <p:sldId id="374" r:id="rId43"/>
    <p:sldId id="372" r:id="rId44"/>
    <p:sldId id="383" r:id="rId45"/>
    <p:sldId id="317" r:id="rId46"/>
    <p:sldId id="267" r:id="rId47"/>
    <p:sldId id="373" r:id="rId48"/>
    <p:sldId id="389" r:id="rId49"/>
    <p:sldId id="377" r:id="rId50"/>
  </p:sldIdLst>
  <p:sldSz cx="9144000" cy="6858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autoAdjust="0"/>
    <p:restoredTop sz="92976" autoAdjust="0"/>
  </p:normalViewPr>
  <p:slideViewPr>
    <p:cSldViewPr>
      <p:cViewPr varScale="1">
        <p:scale>
          <a:sx n="66" d="100"/>
          <a:sy n="66" d="100"/>
        </p:scale>
        <p:origin x="47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184"/>
          </a:xfrm>
          <a:prstGeom prst="rect">
            <a:avLst/>
          </a:prstGeom>
        </p:spPr>
        <p:txBody>
          <a:bodyPr vert="horz" lIns="91440" tIns="45720" rIns="91440" bIns="45720" rtlCol="0"/>
          <a:lstStyle>
            <a:lvl1pPr algn="r">
              <a:defRPr sz="1200"/>
            </a:lvl1pPr>
          </a:lstStyle>
          <a:p>
            <a:fld id="{51ED37CB-D822-495F-9CA8-3341D48475C8}" type="datetimeFigureOut">
              <a:rPr lang="en-US" smtClean="0"/>
              <a:t>11/8/2016</a:t>
            </a:fld>
            <a:endParaRPr lang="en-US"/>
          </a:p>
        </p:txBody>
      </p:sp>
      <p:sp>
        <p:nvSpPr>
          <p:cNvPr id="4" name="Footer Placeholder 3"/>
          <p:cNvSpPr>
            <a:spLocks noGrp="1"/>
          </p:cNvSpPr>
          <p:nvPr>
            <p:ph type="ftr" sz="quarter" idx="2"/>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7915"/>
            <a:ext cx="2971800" cy="454184"/>
          </a:xfrm>
          <a:prstGeom prst="rect">
            <a:avLst/>
          </a:prstGeom>
        </p:spPr>
        <p:txBody>
          <a:bodyPr vert="horz" lIns="91440" tIns="45720" rIns="91440" bIns="45720" rtlCol="0" anchor="b"/>
          <a:lstStyle>
            <a:lvl1pPr algn="r">
              <a:defRPr sz="1200"/>
            </a:lvl1pPr>
          </a:lstStyle>
          <a:p>
            <a:fld id="{13AC1C2F-012E-44D6-8ADF-B7B4E1EB5B14}" type="slidenum">
              <a:rPr lang="en-US" smtClean="0"/>
              <a:t>‹#›</a:t>
            </a:fld>
            <a:endParaRPr lang="en-US"/>
          </a:p>
        </p:txBody>
      </p:sp>
    </p:spTree>
    <p:extLst>
      <p:ext uri="{BB962C8B-B14F-4D97-AF65-F5344CB8AC3E}">
        <p14:creationId xmlns:p14="http://schemas.microsoft.com/office/powerpoint/2010/main" val="2559078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247D88E7-865B-488E-84D6-4730AEC47B9F}" type="datetimeFigureOut">
              <a:rPr lang="en-US" smtClean="0"/>
              <a:t>11/8/2016</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9B1367A6-FEC3-47D7-9450-8B2A959B5387}" type="slidenum">
              <a:rPr lang="en-US" smtClean="0"/>
              <a:t>‹#›</a:t>
            </a:fld>
            <a:endParaRPr lang="en-US"/>
          </a:p>
        </p:txBody>
      </p:sp>
    </p:spTree>
    <p:extLst>
      <p:ext uri="{BB962C8B-B14F-4D97-AF65-F5344CB8AC3E}">
        <p14:creationId xmlns:p14="http://schemas.microsoft.com/office/powerpoint/2010/main" val="247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B3E69E3-5B54-4307-8A10-8B5EC26848A8}" type="slidenum">
              <a:rPr lang="en-US" altLang="en-US" smtClean="0">
                <a:latin typeface="Times New Roman" pitchFamily="18" charset="0"/>
              </a:rPr>
              <a:pPr/>
              <a:t>30</a:t>
            </a:fld>
            <a:endParaRPr lang="en-US"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6EE8F8F8-6272-4845-813F-1F5E1641B532}" type="slidenum">
              <a:rPr lang="en-US" altLang="en-US" smtClean="0">
                <a:latin typeface="Times New Roman" pitchFamily="18" charset="0"/>
              </a:rPr>
              <a:pPr/>
              <a:t>31</a:t>
            </a:fld>
            <a:endParaRPr lang="en-US" alt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5A679EF0-AC7C-4B46-858F-EE38E8C9A575}" type="slidenum">
              <a:rPr lang="en-US" altLang="en-US" smtClean="0">
                <a:latin typeface="Times New Roman" pitchFamily="18" charset="0"/>
              </a:rPr>
              <a:pPr/>
              <a:t>39</a:t>
            </a:fld>
            <a:endParaRPr lang="en-US" alt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7D735B-730D-4937-9DEA-9AA660FE303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EA970-8CA4-4022-A7DB-33BD8C8D01B0}" type="slidenum">
              <a:rPr lang="en-US" smtClean="0"/>
              <a:t>‹#›</a:t>
            </a:fld>
            <a:endParaRPr lang="en-US"/>
          </a:p>
        </p:txBody>
      </p:sp>
    </p:spTree>
    <p:extLst>
      <p:ext uri="{BB962C8B-B14F-4D97-AF65-F5344CB8AC3E}">
        <p14:creationId xmlns:p14="http://schemas.microsoft.com/office/powerpoint/2010/main" val="2256278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D735B-730D-4937-9DEA-9AA660FE303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EA970-8CA4-4022-A7DB-33BD8C8D01B0}" type="slidenum">
              <a:rPr lang="en-US" smtClean="0"/>
              <a:t>‹#›</a:t>
            </a:fld>
            <a:endParaRPr lang="en-US"/>
          </a:p>
        </p:txBody>
      </p:sp>
    </p:spTree>
    <p:extLst>
      <p:ext uri="{BB962C8B-B14F-4D97-AF65-F5344CB8AC3E}">
        <p14:creationId xmlns:p14="http://schemas.microsoft.com/office/powerpoint/2010/main" val="295422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D735B-730D-4937-9DEA-9AA660FE303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EA970-8CA4-4022-A7DB-33BD8C8D01B0}" type="slidenum">
              <a:rPr lang="en-US" smtClean="0"/>
              <a:t>‹#›</a:t>
            </a:fld>
            <a:endParaRPr lang="en-US"/>
          </a:p>
        </p:txBody>
      </p:sp>
    </p:spTree>
    <p:extLst>
      <p:ext uri="{BB962C8B-B14F-4D97-AF65-F5344CB8AC3E}">
        <p14:creationId xmlns:p14="http://schemas.microsoft.com/office/powerpoint/2010/main" val="176594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D735B-730D-4937-9DEA-9AA660FE303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EA970-8CA4-4022-A7DB-33BD8C8D01B0}" type="slidenum">
              <a:rPr lang="en-US" smtClean="0"/>
              <a:t>‹#›</a:t>
            </a:fld>
            <a:endParaRPr lang="en-US"/>
          </a:p>
        </p:txBody>
      </p:sp>
    </p:spTree>
    <p:extLst>
      <p:ext uri="{BB962C8B-B14F-4D97-AF65-F5344CB8AC3E}">
        <p14:creationId xmlns:p14="http://schemas.microsoft.com/office/powerpoint/2010/main" val="323399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7D735B-730D-4937-9DEA-9AA660FE303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EA970-8CA4-4022-A7DB-33BD8C8D01B0}" type="slidenum">
              <a:rPr lang="en-US" smtClean="0"/>
              <a:t>‹#›</a:t>
            </a:fld>
            <a:endParaRPr lang="en-US"/>
          </a:p>
        </p:txBody>
      </p:sp>
    </p:spTree>
    <p:extLst>
      <p:ext uri="{BB962C8B-B14F-4D97-AF65-F5344CB8AC3E}">
        <p14:creationId xmlns:p14="http://schemas.microsoft.com/office/powerpoint/2010/main" val="161454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7D735B-730D-4937-9DEA-9AA660FE3034}"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EA970-8CA4-4022-A7DB-33BD8C8D01B0}" type="slidenum">
              <a:rPr lang="en-US" smtClean="0"/>
              <a:t>‹#›</a:t>
            </a:fld>
            <a:endParaRPr lang="en-US"/>
          </a:p>
        </p:txBody>
      </p:sp>
    </p:spTree>
    <p:extLst>
      <p:ext uri="{BB962C8B-B14F-4D97-AF65-F5344CB8AC3E}">
        <p14:creationId xmlns:p14="http://schemas.microsoft.com/office/powerpoint/2010/main" val="169643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7D735B-730D-4937-9DEA-9AA660FE3034}"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EA970-8CA4-4022-A7DB-33BD8C8D01B0}" type="slidenum">
              <a:rPr lang="en-US" smtClean="0"/>
              <a:t>‹#›</a:t>
            </a:fld>
            <a:endParaRPr lang="en-US"/>
          </a:p>
        </p:txBody>
      </p:sp>
    </p:spTree>
    <p:extLst>
      <p:ext uri="{BB962C8B-B14F-4D97-AF65-F5344CB8AC3E}">
        <p14:creationId xmlns:p14="http://schemas.microsoft.com/office/powerpoint/2010/main" val="280188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7D735B-730D-4937-9DEA-9AA660FE3034}"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EA970-8CA4-4022-A7DB-33BD8C8D01B0}" type="slidenum">
              <a:rPr lang="en-US" smtClean="0"/>
              <a:t>‹#›</a:t>
            </a:fld>
            <a:endParaRPr lang="en-US"/>
          </a:p>
        </p:txBody>
      </p:sp>
    </p:spTree>
    <p:extLst>
      <p:ext uri="{BB962C8B-B14F-4D97-AF65-F5344CB8AC3E}">
        <p14:creationId xmlns:p14="http://schemas.microsoft.com/office/powerpoint/2010/main" val="8418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D735B-730D-4937-9DEA-9AA660FE3034}"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EA970-8CA4-4022-A7DB-33BD8C8D01B0}" type="slidenum">
              <a:rPr lang="en-US" smtClean="0"/>
              <a:t>‹#›</a:t>
            </a:fld>
            <a:endParaRPr lang="en-US"/>
          </a:p>
        </p:txBody>
      </p:sp>
    </p:spTree>
    <p:extLst>
      <p:ext uri="{BB962C8B-B14F-4D97-AF65-F5344CB8AC3E}">
        <p14:creationId xmlns:p14="http://schemas.microsoft.com/office/powerpoint/2010/main" val="198314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7D735B-730D-4937-9DEA-9AA660FE3034}"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EA970-8CA4-4022-A7DB-33BD8C8D01B0}" type="slidenum">
              <a:rPr lang="en-US" smtClean="0"/>
              <a:t>‹#›</a:t>
            </a:fld>
            <a:endParaRPr lang="en-US"/>
          </a:p>
        </p:txBody>
      </p:sp>
    </p:spTree>
    <p:extLst>
      <p:ext uri="{BB962C8B-B14F-4D97-AF65-F5344CB8AC3E}">
        <p14:creationId xmlns:p14="http://schemas.microsoft.com/office/powerpoint/2010/main" val="224692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7D735B-730D-4937-9DEA-9AA660FE3034}"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EA970-8CA4-4022-A7DB-33BD8C8D01B0}" type="slidenum">
              <a:rPr lang="en-US" smtClean="0"/>
              <a:t>‹#›</a:t>
            </a:fld>
            <a:endParaRPr lang="en-US"/>
          </a:p>
        </p:txBody>
      </p:sp>
    </p:spTree>
    <p:extLst>
      <p:ext uri="{BB962C8B-B14F-4D97-AF65-F5344CB8AC3E}">
        <p14:creationId xmlns:p14="http://schemas.microsoft.com/office/powerpoint/2010/main" val="146693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D735B-730D-4937-9DEA-9AA660FE3034}" type="datetimeFigureOut">
              <a:rPr lang="en-US" smtClean="0"/>
              <a:t>11/8/2016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EA970-8CA4-4022-A7DB-33BD8C8D01B0}" type="slidenum">
              <a:rPr lang="en-US" smtClean="0"/>
              <a:t>‹#›</a:t>
            </a:fld>
            <a:endParaRPr lang="en-US"/>
          </a:p>
        </p:txBody>
      </p:sp>
    </p:spTree>
    <p:extLst>
      <p:ext uri="{BB962C8B-B14F-4D97-AF65-F5344CB8AC3E}">
        <p14:creationId xmlns:p14="http://schemas.microsoft.com/office/powerpoint/2010/main" val="3281432216"/>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gi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7131" y="4114800"/>
            <a:ext cx="5787949" cy="2590800"/>
          </a:xfrm>
        </p:spPr>
        <p:txBody>
          <a:bodyPr>
            <a:normAutofit fontScale="85000" lnSpcReduction="20000"/>
          </a:bodyPr>
          <a:lstStyle/>
          <a:p>
            <a:endParaRPr lang="en-US" dirty="0"/>
          </a:p>
          <a:p>
            <a:pPr algn="r"/>
            <a:endParaRPr lang="en-US" dirty="0"/>
          </a:p>
          <a:p>
            <a:pPr algn="r"/>
            <a:r>
              <a:rPr lang="en-US" b="1" dirty="0">
                <a:solidFill>
                  <a:schemeClr val="tx1"/>
                </a:solidFill>
              </a:rPr>
              <a:t>Name___________________</a:t>
            </a:r>
          </a:p>
          <a:p>
            <a:pPr algn="r"/>
            <a:r>
              <a:rPr lang="en-US" b="1" dirty="0">
                <a:solidFill>
                  <a:schemeClr val="tx1"/>
                </a:solidFill>
              </a:rPr>
              <a:t> Title_____________________</a:t>
            </a:r>
          </a:p>
          <a:p>
            <a:pPr algn="r"/>
            <a:r>
              <a:rPr lang="en-US" b="1" dirty="0">
                <a:solidFill>
                  <a:schemeClr val="tx1"/>
                </a:solidFill>
              </a:rPr>
              <a:t>Email Address__________________</a:t>
            </a:r>
          </a:p>
          <a:p>
            <a:pPr algn="r"/>
            <a:r>
              <a:rPr lang="en-US" b="1" dirty="0">
                <a:solidFill>
                  <a:schemeClr val="tx1"/>
                </a:solidFill>
              </a:rPr>
              <a:t>Telephone number _____________</a:t>
            </a:r>
          </a:p>
          <a:p>
            <a:pPr algn="r"/>
            <a:endParaRPr lang="en-US" b="1" dirty="0">
              <a:solidFill>
                <a:schemeClr val="tx1"/>
              </a:solidFill>
            </a:endParaRPr>
          </a:p>
          <a:p>
            <a:pPr algn="r"/>
            <a:endParaRPr lang="en-US" b="1" dirty="0">
              <a:solidFill>
                <a:schemeClr val="tx1"/>
              </a:solidFill>
            </a:endParaRPr>
          </a:p>
          <a:p>
            <a:pPr algn="r"/>
            <a:endParaRPr lang="en-US" b="1" dirty="0">
              <a:solidFill>
                <a:schemeClr val="tx1"/>
              </a:solidFill>
            </a:endParaRPr>
          </a:p>
        </p:txBody>
      </p:sp>
      <p:sp>
        <p:nvSpPr>
          <p:cNvPr id="4" name="Title 3"/>
          <p:cNvSpPr>
            <a:spLocks noGrp="1"/>
          </p:cNvSpPr>
          <p:nvPr>
            <p:ph type="title"/>
          </p:nvPr>
        </p:nvSpPr>
        <p:spPr>
          <a:xfrm>
            <a:off x="2971800" y="381000"/>
            <a:ext cx="6136640" cy="5486400"/>
          </a:xfrm>
        </p:spPr>
        <p:txBody>
          <a:bodyPr>
            <a:normAutofit/>
          </a:bodyPr>
          <a:lstStyle/>
          <a:p>
            <a:r>
              <a:rPr lang="en-US" sz="3600" dirty="0">
                <a:latin typeface="Arial Black" panose="020B0A04020102020204" pitchFamily="34" charset="0"/>
              </a:rPr>
              <a:t>Ventilator Assisted Care Program</a:t>
            </a:r>
            <a:br>
              <a:rPr lang="en-US" dirty="0">
                <a:latin typeface="Arial Black" panose="020B0A04020102020204" pitchFamily="34" charset="0"/>
              </a:rPr>
            </a:br>
            <a:br>
              <a:rPr lang="en-US" dirty="0">
                <a:latin typeface="Arial Black" panose="020B0A04020102020204" pitchFamily="34" charset="0"/>
              </a:rPr>
            </a:br>
            <a:r>
              <a:rPr lang="en-US" sz="2700" dirty="0">
                <a:latin typeface="Arial Black" panose="020B0A04020102020204" pitchFamily="34" charset="0"/>
              </a:rPr>
              <a:t>Children’s Hospital New Orleans</a:t>
            </a:r>
            <a:br>
              <a:rPr lang="en-US" sz="2700" dirty="0">
                <a:latin typeface="Arial Black" panose="020B0A04020102020204" pitchFamily="34" charset="0"/>
              </a:rPr>
            </a:br>
            <a:endParaRPr lang="en-US" sz="2700" dirty="0">
              <a:latin typeface="Arial Black" panose="020B0A04020102020204" pitchFamily="34" charset="0"/>
            </a:endParaRPr>
          </a:p>
        </p:txBody>
      </p:sp>
      <p:pic>
        <p:nvPicPr>
          <p:cNvPr id="1027" name="Picture 3" descr="C:\Users\Lei\AppData\Local\Microsoft\Windows\Temporary Internet Files\Content.IE5\5F4UI7X2\MC900446096[1].wmf"/>
          <p:cNvPicPr>
            <a:picLocks noChangeAspect="1" noChangeArrowheads="1"/>
          </p:cNvPicPr>
          <p:nvPr/>
        </p:nvPicPr>
        <p:blipFill>
          <a:blip r:embed="rId2" cstate="print">
            <a:grayscl/>
            <a:lum bright="-40000"/>
            <a:extLst>
              <a:ext uri="{28A0092B-C50C-407E-A947-70E740481C1C}">
                <a14:useLocalDpi xmlns:a14="http://schemas.microsoft.com/office/drawing/2010/main" val="0"/>
              </a:ext>
            </a:extLst>
          </a:blip>
          <a:srcRect/>
          <a:stretch>
            <a:fillRect/>
          </a:stretch>
        </p:blipFill>
        <p:spPr bwMode="auto">
          <a:xfrm>
            <a:off x="228600" y="227308"/>
            <a:ext cx="2878531" cy="64782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227308"/>
            <a:ext cx="1209675"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553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latin typeface="Arial Black" panose="020B0A04020102020204" pitchFamily="34" charset="0"/>
              </a:rPr>
              <a:t>Roles and Responsibilities</a:t>
            </a:r>
            <a:br>
              <a:rPr lang="en-US" b="1" dirty="0"/>
            </a:br>
            <a:r>
              <a:rPr lang="en-US" b="1" dirty="0"/>
              <a:t>Licensed Prescribers</a:t>
            </a:r>
            <a:br>
              <a:rPr lang="en-US" b="1" dirty="0"/>
            </a:br>
            <a:endParaRPr lang="en-US" b="1" dirty="0"/>
          </a:p>
        </p:txBody>
      </p:sp>
      <p:sp>
        <p:nvSpPr>
          <p:cNvPr id="3" name="Content Placeholder 2"/>
          <p:cNvSpPr>
            <a:spLocks noGrp="1"/>
          </p:cNvSpPr>
          <p:nvPr>
            <p:ph idx="1"/>
          </p:nvPr>
        </p:nvSpPr>
        <p:spPr>
          <a:xfrm>
            <a:off x="457200" y="1828800"/>
            <a:ext cx="8229600" cy="4297363"/>
          </a:xfrm>
        </p:spPr>
        <p:txBody>
          <a:bodyPr/>
          <a:lstStyle/>
          <a:p>
            <a:r>
              <a:rPr lang="en-US" dirty="0"/>
              <a:t>Authorized to “Prescribe” medications</a:t>
            </a:r>
          </a:p>
          <a:p>
            <a:endParaRPr lang="en-US" dirty="0"/>
          </a:p>
          <a:p>
            <a:r>
              <a:rPr lang="en-US" dirty="0"/>
              <a:t> Physicians, Surgeons, Dentists, Doctors of Osteopathy, Advanced Registered “Nurse Practitioners” (ARNPs) </a:t>
            </a:r>
          </a:p>
          <a:p>
            <a:endParaRPr lang="en-US" dirty="0"/>
          </a:p>
          <a:p>
            <a:endParaRPr lang="en-US" dirty="0"/>
          </a:p>
        </p:txBody>
      </p:sp>
    </p:spTree>
    <p:extLst>
      <p:ext uri="{BB962C8B-B14F-4D97-AF65-F5344CB8AC3E}">
        <p14:creationId xmlns:p14="http://schemas.microsoft.com/office/powerpoint/2010/main" val="1693835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dirty="0">
                <a:latin typeface="Arial Black" panose="020B0A04020102020204" pitchFamily="34" charset="0"/>
              </a:rPr>
              <a:t>Who's Who?</a:t>
            </a:r>
            <a:br>
              <a:rPr lang="en-US" dirty="0">
                <a:latin typeface="Arial Black" panose="020B0A04020102020204" pitchFamily="34" charset="0"/>
              </a:rPr>
            </a:br>
            <a:r>
              <a:rPr lang="en-US" b="1" dirty="0"/>
              <a:t>Nurses</a:t>
            </a:r>
          </a:p>
        </p:txBody>
      </p:sp>
      <p:sp>
        <p:nvSpPr>
          <p:cNvPr id="3" name="Content Placeholder 2"/>
          <p:cNvSpPr>
            <a:spLocks noGrp="1"/>
          </p:cNvSpPr>
          <p:nvPr>
            <p:ph idx="1"/>
          </p:nvPr>
        </p:nvSpPr>
        <p:spPr>
          <a:xfrm>
            <a:off x="457200" y="1828800"/>
            <a:ext cx="8229600" cy="4297363"/>
          </a:xfrm>
        </p:spPr>
        <p:txBody>
          <a:bodyPr/>
          <a:lstStyle/>
          <a:p>
            <a:r>
              <a:rPr lang="en-US" dirty="0"/>
              <a:t>Advanced Registered Nurse Practitioner (ARNP)</a:t>
            </a:r>
          </a:p>
          <a:p>
            <a:r>
              <a:rPr lang="en-US" dirty="0"/>
              <a:t>Registered Nurse (MSN, BSN, ADN, Diploma)</a:t>
            </a:r>
          </a:p>
          <a:p>
            <a:r>
              <a:rPr lang="en-US" dirty="0"/>
              <a:t>Licensed Practical Nurse (LVN)</a:t>
            </a:r>
          </a:p>
        </p:txBody>
      </p:sp>
    </p:spTree>
    <p:extLst>
      <p:ext uri="{BB962C8B-B14F-4D97-AF65-F5344CB8AC3E}">
        <p14:creationId xmlns:p14="http://schemas.microsoft.com/office/powerpoint/2010/main" val="1122005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latin typeface="Arial Black" panose="020B0A04020102020204" pitchFamily="34" charset="0"/>
              </a:rPr>
              <a:t>Unlicensed Assistive Personnel </a:t>
            </a:r>
          </a:p>
        </p:txBody>
      </p:sp>
      <p:sp>
        <p:nvSpPr>
          <p:cNvPr id="3" name="Content Placeholder 2"/>
          <p:cNvSpPr>
            <a:spLocks noGrp="1"/>
          </p:cNvSpPr>
          <p:nvPr>
            <p:ph idx="1"/>
          </p:nvPr>
        </p:nvSpPr>
        <p:spPr/>
        <p:txBody>
          <a:bodyPr/>
          <a:lstStyle/>
          <a:p>
            <a:r>
              <a:rPr lang="en-US" dirty="0"/>
              <a:t>An unlicensed individual who is trained to function in an assistive role to the licensed nurse in the provision of student medical care   as delegated by the nurse. </a:t>
            </a:r>
          </a:p>
        </p:txBody>
      </p:sp>
    </p:spTree>
    <p:extLst>
      <p:ext uri="{BB962C8B-B14F-4D97-AF65-F5344CB8AC3E}">
        <p14:creationId xmlns:p14="http://schemas.microsoft.com/office/powerpoint/2010/main" val="3682573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UAP’s Role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68212153"/>
              </p:ext>
            </p:extLst>
          </p:nvPr>
        </p:nvGraphicFramePr>
        <p:xfrm>
          <a:off x="914400" y="1447800"/>
          <a:ext cx="7162800" cy="5139285"/>
        </p:xfrm>
        <a:graphic>
          <a:graphicData uri="http://schemas.openxmlformats.org/drawingml/2006/table">
            <a:tbl>
              <a:tblPr firstRow="1" firstCol="1" bandRow="1">
                <a:effectLst/>
                <a:tableStyleId>{5C22544A-7EE6-4342-B048-85BDC9FD1C3A}</a:tableStyleId>
              </a:tblPr>
              <a:tblGrid>
                <a:gridCol w="7162800">
                  <a:extLst>
                    <a:ext uri="{9D8B030D-6E8A-4147-A177-3AD203B41FA5}">
                      <a16:colId xmlns:a16="http://schemas.microsoft.com/office/drawing/2014/main" val="20000"/>
                    </a:ext>
                  </a:extLst>
                </a:gridCol>
              </a:tblGrid>
              <a:tr h="5139285">
                <a:tc>
                  <a:txBody>
                    <a:bodyPr/>
                    <a:lstStyle/>
                    <a:p>
                      <a:pPr marL="457200" marR="0" indent="-457200">
                        <a:lnSpc>
                          <a:spcPct val="115000"/>
                        </a:lnSpc>
                        <a:spcBef>
                          <a:spcPts val="0"/>
                        </a:spcBef>
                        <a:spcAft>
                          <a:spcPts val="0"/>
                        </a:spcAft>
                        <a:buFont typeface="Arial" panose="020B0604020202020204" pitchFamily="34" charset="0"/>
                        <a:buChar char="•"/>
                      </a:pPr>
                      <a:r>
                        <a:rPr lang="en-US" sz="2800" dirty="0">
                          <a:solidFill>
                            <a:schemeClr val="tx1"/>
                          </a:solidFill>
                          <a:effectLst/>
                        </a:rPr>
                        <a:t>Receive medication and verify label match.</a:t>
                      </a:r>
                    </a:p>
                    <a:p>
                      <a:pPr marL="0" marR="0" indent="0">
                        <a:lnSpc>
                          <a:spcPct val="115000"/>
                        </a:lnSpc>
                        <a:spcBef>
                          <a:spcPts val="0"/>
                        </a:spcBef>
                        <a:spcAft>
                          <a:spcPts val="0"/>
                        </a:spcAft>
                        <a:buFontTx/>
                        <a:buNone/>
                      </a:pPr>
                      <a:r>
                        <a:rPr lang="en-US" sz="2800" dirty="0">
                          <a:solidFill>
                            <a:schemeClr val="tx1"/>
                          </a:solidFill>
                          <a:effectLst/>
                        </a:rPr>
                        <a:t> </a:t>
                      </a:r>
                    </a:p>
                    <a:p>
                      <a:pPr marL="457200" marR="0" indent="-457200">
                        <a:lnSpc>
                          <a:spcPct val="115000"/>
                        </a:lnSpc>
                        <a:spcBef>
                          <a:spcPts val="0"/>
                        </a:spcBef>
                        <a:spcAft>
                          <a:spcPts val="0"/>
                        </a:spcAft>
                        <a:buFont typeface="Arial" panose="020B0604020202020204" pitchFamily="34" charset="0"/>
                        <a:buChar char="•"/>
                      </a:pPr>
                      <a:r>
                        <a:rPr lang="en-US" sz="2800" dirty="0">
                          <a:solidFill>
                            <a:schemeClr val="tx1"/>
                          </a:solidFill>
                          <a:effectLst/>
                        </a:rPr>
                        <a:t>Store medication in designated place.</a:t>
                      </a:r>
                    </a:p>
                    <a:p>
                      <a:pPr marL="0" marR="0" indent="0">
                        <a:lnSpc>
                          <a:spcPct val="115000"/>
                        </a:lnSpc>
                        <a:spcBef>
                          <a:spcPts val="0"/>
                        </a:spcBef>
                        <a:spcAft>
                          <a:spcPts val="0"/>
                        </a:spcAft>
                        <a:buFontTx/>
                        <a:buNone/>
                      </a:pPr>
                      <a:r>
                        <a:rPr lang="en-US" sz="2800" dirty="0">
                          <a:solidFill>
                            <a:schemeClr val="tx1"/>
                          </a:solidFill>
                          <a:effectLst/>
                        </a:rPr>
                        <a:t> </a:t>
                      </a:r>
                    </a:p>
                    <a:p>
                      <a:pPr marL="457200" marR="0" indent="-457200">
                        <a:lnSpc>
                          <a:spcPct val="115000"/>
                        </a:lnSpc>
                        <a:spcBef>
                          <a:spcPts val="0"/>
                        </a:spcBef>
                        <a:spcAft>
                          <a:spcPts val="0"/>
                        </a:spcAft>
                        <a:buFont typeface="Arial" panose="020B0604020202020204" pitchFamily="34" charset="0"/>
                        <a:buChar char="•"/>
                      </a:pPr>
                      <a:r>
                        <a:rPr lang="en-US" sz="2800" dirty="0">
                          <a:solidFill>
                            <a:schemeClr val="tx1"/>
                          </a:solidFill>
                          <a:effectLst/>
                        </a:rPr>
                        <a:t>Administer medications as prescribed.</a:t>
                      </a:r>
                    </a:p>
                    <a:p>
                      <a:pPr marL="0" marR="0" indent="0">
                        <a:lnSpc>
                          <a:spcPct val="115000"/>
                        </a:lnSpc>
                        <a:spcBef>
                          <a:spcPts val="0"/>
                        </a:spcBef>
                        <a:spcAft>
                          <a:spcPts val="0"/>
                        </a:spcAft>
                        <a:buFontTx/>
                        <a:buNone/>
                      </a:pPr>
                      <a:r>
                        <a:rPr lang="en-US" sz="2800" dirty="0">
                          <a:solidFill>
                            <a:schemeClr val="tx1"/>
                          </a:solidFill>
                          <a:effectLst/>
                        </a:rPr>
                        <a:t> </a:t>
                      </a:r>
                    </a:p>
                    <a:p>
                      <a:pPr marL="457200" marR="0" indent="-457200">
                        <a:lnSpc>
                          <a:spcPct val="115000"/>
                        </a:lnSpc>
                        <a:spcBef>
                          <a:spcPts val="0"/>
                        </a:spcBef>
                        <a:spcAft>
                          <a:spcPts val="0"/>
                        </a:spcAft>
                        <a:buFont typeface="Arial" panose="020B0604020202020204" pitchFamily="34" charset="0"/>
                        <a:buChar char="•"/>
                      </a:pPr>
                      <a:r>
                        <a:rPr lang="en-US" sz="2800" dirty="0">
                          <a:solidFill>
                            <a:schemeClr val="tx1"/>
                          </a:solidFill>
                          <a:effectLst/>
                        </a:rPr>
                        <a:t>Document.</a:t>
                      </a:r>
                    </a:p>
                    <a:p>
                      <a:pPr marL="0" marR="0" indent="0">
                        <a:lnSpc>
                          <a:spcPct val="115000"/>
                        </a:lnSpc>
                        <a:spcBef>
                          <a:spcPts val="0"/>
                        </a:spcBef>
                        <a:spcAft>
                          <a:spcPts val="0"/>
                        </a:spcAft>
                        <a:buFont typeface="Arial" panose="020B0604020202020204" pitchFamily="34" charset="0"/>
                        <a:buNone/>
                      </a:pPr>
                      <a:endParaRPr lang="en-US" sz="2800" dirty="0">
                        <a:solidFill>
                          <a:schemeClr val="tx1"/>
                        </a:solidFill>
                        <a:effectLst/>
                      </a:endParaRPr>
                    </a:p>
                    <a:p>
                      <a:pPr marL="457200" marR="0" indent="-457200">
                        <a:lnSpc>
                          <a:spcPct val="115000"/>
                        </a:lnSpc>
                        <a:spcBef>
                          <a:spcPts val="0"/>
                        </a:spcBef>
                        <a:spcAft>
                          <a:spcPts val="0"/>
                        </a:spcAft>
                        <a:buFont typeface="Arial" panose="020B0604020202020204" pitchFamily="34" charset="0"/>
                        <a:buChar char="•"/>
                      </a:pPr>
                      <a:r>
                        <a:rPr lang="en-US" sz="2800" dirty="0">
                          <a:solidFill>
                            <a:schemeClr val="tx1"/>
                          </a:solidFill>
                          <a:effectLst/>
                        </a:rPr>
                        <a:t>Notify and seek guidance from School Nurse/Principal.</a:t>
                      </a:r>
                      <a:endParaRPr lang="en-US" sz="2800" dirty="0">
                        <a:solidFill>
                          <a:schemeClr val="tx1"/>
                        </a:solidFill>
                        <a:effectLst/>
                        <a:latin typeface="Calibri"/>
                        <a:ea typeface="Calibri"/>
                        <a:cs typeface="Times New Roman"/>
                      </a:endParaRPr>
                    </a:p>
                  </a:txBody>
                  <a:tcPr marL="34888" marR="34888"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0"/>
                  </a:ext>
                </a:extLst>
              </a:tr>
            </a:tbl>
          </a:graphicData>
        </a:graphic>
      </p:graphicFrame>
      <p:pic>
        <p:nvPicPr>
          <p:cNvPr id="2052" name="Picture 4" descr="C:\Users\Lei\AppData\Local\Microsoft\Windows\Temporary Internet Files\Content.IE5\DIRX8K0A\MC9000275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557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Black" panose="020B0A04020102020204" pitchFamily="34" charset="0"/>
              </a:rPr>
              <a:t>Prohibited functions</a:t>
            </a:r>
            <a:r>
              <a:rPr lang="en-US" dirty="0">
                <a:latin typeface="Arial Black" panose="020B0A04020102020204" pitchFamily="34" charset="0"/>
              </a:rPr>
              <a:t> </a:t>
            </a:r>
            <a:r>
              <a:rPr lang="en-US" dirty="0"/>
              <a:t>of Unlicensed Assistive Personnel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7162068"/>
              </p:ext>
            </p:extLst>
          </p:nvPr>
        </p:nvGraphicFramePr>
        <p:xfrm>
          <a:off x="838200" y="1752602"/>
          <a:ext cx="7315200" cy="4800597"/>
        </p:xfrm>
        <a:graphic>
          <a:graphicData uri="http://schemas.openxmlformats.org/drawingml/2006/table">
            <a:tbl>
              <a:tblPr firstRow="1" firstCol="1" bandRow="1"/>
              <a:tblGrid>
                <a:gridCol w="7315200">
                  <a:extLst>
                    <a:ext uri="{9D8B030D-6E8A-4147-A177-3AD203B41FA5}">
                      <a16:colId xmlns:a16="http://schemas.microsoft.com/office/drawing/2014/main" val="20000"/>
                    </a:ext>
                  </a:extLst>
                </a:gridCol>
              </a:tblGrid>
              <a:tr h="480060">
                <a:tc>
                  <a:txBody>
                    <a:bodyPr/>
                    <a:lstStyle/>
                    <a:p>
                      <a:pPr marL="0" marR="0">
                        <a:lnSpc>
                          <a:spcPct val="115000"/>
                        </a:lnSpc>
                        <a:spcBef>
                          <a:spcPts val="0"/>
                        </a:spcBef>
                        <a:spcAft>
                          <a:spcPts val="0"/>
                        </a:spcAft>
                      </a:pPr>
                      <a:r>
                        <a:rPr lang="en-US" sz="1600" dirty="0">
                          <a:effectLst/>
                          <a:latin typeface="Calibri"/>
                          <a:ea typeface="Calibri"/>
                          <a:cs typeface="Times New Roman"/>
                        </a:rPr>
                        <a:t>Shall not </a:t>
                      </a:r>
                      <a:r>
                        <a:rPr lang="en-US" sz="1600" b="1" dirty="0">
                          <a:effectLst/>
                          <a:latin typeface="Calibri"/>
                          <a:ea typeface="Calibri"/>
                          <a:cs typeface="Times New Roman"/>
                        </a:rPr>
                        <a:t>administer IM, IV, or SQ</a:t>
                      </a:r>
                      <a:r>
                        <a:rPr lang="en-US" sz="1600" dirty="0">
                          <a:effectLst/>
                          <a:latin typeface="Calibri"/>
                          <a:ea typeface="Calibri"/>
                          <a:cs typeface="Times New Roman"/>
                        </a:rPr>
                        <a:t> medication  (other than emergency)</a:t>
                      </a: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0089">
                <a:tc>
                  <a:txBody>
                    <a:bodyPr/>
                    <a:lstStyle/>
                    <a:p>
                      <a:pPr marL="0" marR="0">
                        <a:lnSpc>
                          <a:spcPct val="115000"/>
                        </a:lnSpc>
                        <a:spcBef>
                          <a:spcPts val="0"/>
                        </a:spcBef>
                        <a:spcAft>
                          <a:spcPts val="0"/>
                        </a:spcAft>
                      </a:pPr>
                      <a:r>
                        <a:rPr lang="en-US" sz="1600" dirty="0">
                          <a:effectLst/>
                          <a:latin typeface="Calibri"/>
                          <a:ea typeface="Calibri"/>
                          <a:cs typeface="Times New Roman"/>
                        </a:rPr>
                        <a:t>Shall not administer medications by the </a:t>
                      </a:r>
                      <a:r>
                        <a:rPr lang="en-US" sz="1600" b="1" dirty="0">
                          <a:effectLst/>
                          <a:latin typeface="Calibri"/>
                          <a:ea typeface="Calibri"/>
                          <a:cs typeface="Times New Roman"/>
                        </a:rPr>
                        <a:t>oral inhalant aerosol route without additional training</a:t>
                      </a:r>
                      <a:r>
                        <a:rPr lang="en-US" sz="1600" dirty="0">
                          <a:effectLst/>
                          <a:latin typeface="Calibri"/>
                          <a:ea typeface="Calibri"/>
                          <a:cs typeface="Times New Roman"/>
                        </a:rPr>
                        <a:t>, documented proficiency, and supervision.</a:t>
                      </a: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0089">
                <a:tc>
                  <a:txBody>
                    <a:bodyPr/>
                    <a:lstStyle/>
                    <a:p>
                      <a:pPr marL="0" marR="0">
                        <a:lnSpc>
                          <a:spcPct val="115000"/>
                        </a:lnSpc>
                        <a:spcBef>
                          <a:spcPts val="0"/>
                        </a:spcBef>
                        <a:spcAft>
                          <a:spcPts val="0"/>
                        </a:spcAft>
                      </a:pPr>
                      <a:r>
                        <a:rPr lang="en-US" sz="1600" dirty="0">
                          <a:effectLst/>
                          <a:latin typeface="Calibri"/>
                          <a:ea typeface="Calibri"/>
                          <a:cs typeface="Times New Roman"/>
                        </a:rPr>
                        <a:t> Shall not receive </a:t>
                      </a:r>
                      <a:r>
                        <a:rPr lang="en-US" sz="1600" b="1" dirty="0">
                          <a:effectLst/>
                          <a:latin typeface="Calibri"/>
                          <a:ea typeface="Calibri"/>
                          <a:cs typeface="Times New Roman"/>
                        </a:rPr>
                        <a:t>any written or oral and/or telephone orders from physician and/or dentist, the parent, or other school employee.</a:t>
                      </a:r>
                      <a:endParaRPr lang="en-US" sz="1600" dirty="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0060">
                <a:tc>
                  <a:txBody>
                    <a:bodyPr/>
                    <a:lstStyle/>
                    <a:p>
                      <a:pPr marL="0" marR="0">
                        <a:lnSpc>
                          <a:spcPct val="115000"/>
                        </a:lnSpc>
                        <a:spcBef>
                          <a:spcPts val="0"/>
                        </a:spcBef>
                        <a:spcAft>
                          <a:spcPts val="0"/>
                        </a:spcAft>
                      </a:pPr>
                      <a:r>
                        <a:rPr lang="en-US" sz="1600" dirty="0">
                          <a:effectLst/>
                          <a:latin typeface="Calibri"/>
                          <a:ea typeface="Calibri"/>
                          <a:cs typeface="Times New Roman"/>
                        </a:rPr>
                        <a:t>Shall not </a:t>
                      </a:r>
                      <a:r>
                        <a:rPr lang="en-US" sz="1600" b="1" dirty="0">
                          <a:effectLst/>
                          <a:latin typeface="Calibri"/>
                          <a:ea typeface="Calibri"/>
                          <a:cs typeface="Times New Roman"/>
                        </a:rPr>
                        <a:t>alter medication dosage</a:t>
                      </a:r>
                      <a:r>
                        <a:rPr lang="en-US" sz="1600" dirty="0">
                          <a:effectLst/>
                          <a:latin typeface="Calibri"/>
                          <a:ea typeface="Calibri"/>
                          <a:cs typeface="Times New Roman"/>
                        </a:rPr>
                        <a:t> as delivered from the pharmacy.</a:t>
                      </a: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0089">
                <a:tc>
                  <a:txBody>
                    <a:bodyPr/>
                    <a:lstStyle/>
                    <a:p>
                      <a:pPr marL="0" marR="0">
                        <a:lnSpc>
                          <a:spcPct val="115000"/>
                        </a:lnSpc>
                        <a:spcBef>
                          <a:spcPts val="0"/>
                        </a:spcBef>
                        <a:spcAft>
                          <a:spcPts val="0"/>
                        </a:spcAft>
                      </a:pPr>
                      <a:r>
                        <a:rPr lang="en-US" sz="1600" dirty="0">
                          <a:effectLst/>
                          <a:latin typeface="Calibri"/>
                          <a:ea typeface="Calibri"/>
                          <a:cs typeface="Times New Roman"/>
                        </a:rPr>
                        <a:t>Shall not </a:t>
                      </a:r>
                      <a:r>
                        <a:rPr lang="en-US" sz="1600" b="1" dirty="0">
                          <a:effectLst/>
                          <a:latin typeface="Calibri"/>
                          <a:ea typeface="Calibri"/>
                          <a:cs typeface="Times New Roman"/>
                        </a:rPr>
                        <a:t>administer medication to any student other than those in the specific school for</a:t>
                      </a:r>
                      <a:r>
                        <a:rPr lang="en-US" sz="1600" dirty="0">
                          <a:effectLst/>
                          <a:latin typeface="Calibri"/>
                          <a:ea typeface="Calibri"/>
                          <a:cs typeface="Times New Roman"/>
                        </a:rPr>
                        <a:t> which training has occurred</a:t>
                      </a: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60121">
                <a:tc>
                  <a:txBody>
                    <a:bodyPr/>
                    <a:lstStyle/>
                    <a:p>
                      <a:pPr marL="0" marR="0">
                        <a:lnSpc>
                          <a:spcPct val="115000"/>
                        </a:lnSpc>
                        <a:spcBef>
                          <a:spcPts val="0"/>
                        </a:spcBef>
                        <a:spcAft>
                          <a:spcPts val="0"/>
                        </a:spcAft>
                      </a:pPr>
                      <a:r>
                        <a:rPr lang="en-US" sz="1600" dirty="0">
                          <a:effectLst/>
                          <a:latin typeface="Calibri"/>
                          <a:ea typeface="Calibri"/>
                          <a:cs typeface="Times New Roman"/>
                        </a:rPr>
                        <a:t>Shall not administer any medications when there is indication that the medications was </a:t>
                      </a:r>
                      <a:r>
                        <a:rPr lang="en-US" sz="1600" b="1" dirty="0">
                          <a:effectLst/>
                          <a:latin typeface="Calibri"/>
                          <a:ea typeface="Calibri"/>
                          <a:cs typeface="Times New Roman"/>
                        </a:rPr>
                        <a:t>inappropriately dispensed by the pharmacist or mishandled by other individuals.</a:t>
                      </a:r>
                      <a:endParaRPr lang="en-US" sz="1600" dirty="0">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20089">
                <a:tc>
                  <a:txBody>
                    <a:bodyPr/>
                    <a:lstStyle/>
                    <a:p>
                      <a:pPr marL="0" marR="0">
                        <a:lnSpc>
                          <a:spcPct val="115000"/>
                        </a:lnSpc>
                        <a:spcBef>
                          <a:spcPts val="0"/>
                        </a:spcBef>
                        <a:spcAft>
                          <a:spcPts val="0"/>
                        </a:spcAft>
                      </a:pPr>
                      <a:r>
                        <a:rPr lang="en-US" sz="1600" dirty="0">
                          <a:effectLst/>
                          <a:latin typeface="Calibri"/>
                          <a:ea typeface="Calibri"/>
                          <a:cs typeface="Times New Roman"/>
                        </a:rPr>
                        <a:t>Once trained, shall </a:t>
                      </a:r>
                      <a:r>
                        <a:rPr lang="en-US" sz="1600" b="1" dirty="0">
                          <a:effectLst/>
                          <a:latin typeface="Calibri"/>
                          <a:ea typeface="Calibri"/>
                          <a:cs typeface="Times New Roman"/>
                        </a:rPr>
                        <a:t>not refuse to administer medication without a written excuse</a:t>
                      </a:r>
                      <a:r>
                        <a:rPr lang="en-US" sz="1600" dirty="0">
                          <a:effectLst/>
                          <a:latin typeface="Calibri"/>
                          <a:ea typeface="Calibri"/>
                          <a:cs typeface="Times New Roman"/>
                        </a:rPr>
                        <a:t> from either the physician or the registered nurse.</a:t>
                      </a: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0334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Black" panose="020B0A04020102020204" pitchFamily="34" charset="0"/>
              </a:rPr>
              <a:t>Delegation</a:t>
            </a:r>
            <a:endParaRPr lang="en-US" sz="3600" dirty="0">
              <a:latin typeface="Arial Black" panose="020B0A04020102020204" pitchFamily="34" charset="0"/>
            </a:endParaRPr>
          </a:p>
        </p:txBody>
      </p:sp>
      <p:sp>
        <p:nvSpPr>
          <p:cNvPr id="3" name="Content Placeholder 2"/>
          <p:cNvSpPr>
            <a:spLocks noGrp="1"/>
          </p:cNvSpPr>
          <p:nvPr>
            <p:ph idx="1"/>
          </p:nvPr>
        </p:nvSpPr>
        <p:spPr/>
        <p:txBody>
          <a:bodyPr/>
          <a:lstStyle/>
          <a:p>
            <a:endParaRPr lang="nb-NO" dirty="0"/>
          </a:p>
          <a:p>
            <a:r>
              <a:rPr lang="en-US" b="1" dirty="0">
                <a:latin typeface="Arial Black" panose="020B0A04020102020204" pitchFamily="34" charset="0"/>
                <a:cs typeface="Arial" panose="020B0604020202020204" pitchFamily="34" charset="0"/>
              </a:rPr>
              <a:t>Registered Nurses </a:t>
            </a:r>
            <a:r>
              <a:rPr lang="en-US" dirty="0">
                <a:latin typeface="Arial" pitchFamily="34" charset="0"/>
                <a:cs typeface="Arial" pitchFamily="34" charset="0"/>
              </a:rPr>
              <a:t>may delegate selected nursing functions  </a:t>
            </a:r>
          </a:p>
          <a:p>
            <a:pPr marL="0" indent="0">
              <a:buNone/>
            </a:pPr>
            <a:endParaRPr lang="en-US" b="1" dirty="0">
              <a:latin typeface="Arial Black" panose="020B0A04020102020204" pitchFamily="34" charset="0"/>
              <a:cs typeface="Arial" panose="020B0604020202020204" pitchFamily="34" charset="0"/>
            </a:endParaRPr>
          </a:p>
          <a:p>
            <a:r>
              <a:rPr lang="en-US" b="1" dirty="0">
                <a:latin typeface="Arial Black" panose="020B0A04020102020204" pitchFamily="34" charset="0"/>
                <a:cs typeface="Arial" panose="020B0604020202020204" pitchFamily="34" charset="0"/>
              </a:rPr>
              <a:t> Transfers to a competent individual authority to perform the task  </a:t>
            </a:r>
          </a:p>
          <a:p>
            <a:endParaRPr lang="en-US" dirty="0"/>
          </a:p>
          <a:p>
            <a:endParaRPr lang="en-US" dirty="0"/>
          </a:p>
        </p:txBody>
      </p:sp>
      <p:pic>
        <p:nvPicPr>
          <p:cNvPr id="1026" name="Picture 2" descr="C:\Users\ljeffers\AppData\Local\Microsoft\Windows\Temporary Internet Files\Content.IE5\0KSQAS3W\MC90044209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33400"/>
            <a:ext cx="225107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771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08372"/>
            <a:ext cx="8763000" cy="1039427"/>
          </a:xfrm>
        </p:spPr>
        <p:txBody>
          <a:bodyPr>
            <a:normAutofit fontScale="90000"/>
          </a:bodyPr>
          <a:lstStyle/>
          <a:p>
            <a:r>
              <a:rPr lang="en-US" dirty="0">
                <a:latin typeface="Arial Black" panose="020B0A04020102020204" pitchFamily="34" charset="0"/>
              </a:rPr>
              <a:t>Student Confidentiality </a:t>
            </a:r>
            <a:br>
              <a:rPr lang="en-US" b="1" dirty="0"/>
            </a:br>
            <a:endParaRPr lang="en-US" sz="2000" b="1" dirty="0"/>
          </a:p>
        </p:txBody>
      </p:sp>
      <p:sp>
        <p:nvSpPr>
          <p:cNvPr id="3" name="Content Placeholder 2"/>
          <p:cNvSpPr>
            <a:spLocks noGrp="1"/>
          </p:cNvSpPr>
          <p:nvPr>
            <p:ph idx="1"/>
          </p:nvPr>
        </p:nvSpPr>
        <p:spPr>
          <a:xfrm>
            <a:off x="457200" y="1828800"/>
            <a:ext cx="8229600" cy="4297363"/>
          </a:xfrm>
        </p:spPr>
        <p:txBody>
          <a:bodyPr/>
          <a:lstStyle/>
          <a:p>
            <a:r>
              <a:rPr lang="en-US" i="1" dirty="0">
                <a:solidFill>
                  <a:srgbClr val="FF0000"/>
                </a:solidFill>
                <a:latin typeface="Arial Black" panose="020B0A04020102020204" pitchFamily="34" charset="0"/>
              </a:rPr>
              <a:t>ALL</a:t>
            </a:r>
            <a:r>
              <a:rPr lang="en-US" i="1" dirty="0">
                <a:latin typeface="Arial Black" panose="020B0A04020102020204" pitchFamily="34" charset="0"/>
              </a:rPr>
              <a:t> student information shall be kept confidential</a:t>
            </a:r>
          </a:p>
        </p:txBody>
      </p:sp>
      <p:pic>
        <p:nvPicPr>
          <p:cNvPr id="3076" name="Picture 4" descr="C:\Users\ljeffers\AppData\Local\Microsoft\Windows\Temporary Internet Files\Content.IE5\0KSQAS3W\MC9000787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724400"/>
            <a:ext cx="3581400" cy="191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477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Privacy Acts</a:t>
            </a:r>
          </a:p>
        </p:txBody>
      </p:sp>
      <p:sp>
        <p:nvSpPr>
          <p:cNvPr id="3" name="Content Placeholder 2"/>
          <p:cNvSpPr>
            <a:spLocks noGrp="1"/>
          </p:cNvSpPr>
          <p:nvPr>
            <p:ph idx="1"/>
          </p:nvPr>
        </p:nvSpPr>
        <p:spPr/>
        <p:txBody>
          <a:bodyPr/>
          <a:lstStyle/>
          <a:p>
            <a:r>
              <a:rPr lang="en-US" b="1" dirty="0"/>
              <a:t>FERPA</a:t>
            </a:r>
            <a:r>
              <a:rPr lang="en-US" dirty="0"/>
              <a:t> - Family Educational Rights and Privacy Act of 1974</a:t>
            </a:r>
          </a:p>
          <a:p>
            <a:pPr marL="0" indent="0">
              <a:buNone/>
            </a:pPr>
            <a:endParaRPr lang="en-US" dirty="0"/>
          </a:p>
          <a:p>
            <a:r>
              <a:rPr lang="en-US" b="1" dirty="0"/>
              <a:t>HIPAA</a:t>
            </a:r>
            <a:r>
              <a:rPr lang="en-US" dirty="0"/>
              <a:t> - Health Insurance Portability and Accountability Act of 1996</a:t>
            </a:r>
          </a:p>
        </p:txBody>
      </p:sp>
    </p:spTree>
    <p:extLst>
      <p:ext uri="{BB962C8B-B14F-4D97-AF65-F5344CB8AC3E}">
        <p14:creationId xmlns:p14="http://schemas.microsoft.com/office/powerpoint/2010/main" val="825031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Q  &amp; A</a:t>
            </a:r>
          </a:p>
        </p:txBody>
      </p:sp>
      <p:sp>
        <p:nvSpPr>
          <p:cNvPr id="3" name="Content Placeholder 2"/>
          <p:cNvSpPr>
            <a:spLocks noGrp="1"/>
          </p:cNvSpPr>
          <p:nvPr>
            <p:ph idx="1"/>
          </p:nvPr>
        </p:nvSpPr>
        <p:spPr/>
        <p:txBody>
          <a:bodyPr>
            <a:normAutofit lnSpcReduction="10000"/>
          </a:bodyPr>
          <a:lstStyle/>
          <a:p>
            <a:r>
              <a:rPr lang="en-US" b="1" dirty="0"/>
              <a:t>Medication Time</a:t>
            </a:r>
          </a:p>
          <a:p>
            <a:pPr marL="0" indent="0">
              <a:buNone/>
            </a:pPr>
            <a:r>
              <a:rPr lang="en-US" dirty="0"/>
              <a:t>It is time for Johnny’s medication.  Mrs. Jones (the secretary) calls Johnny to the office for his medication.  There are five students and two parents in the office.  Mrs. Jones tells Johnny these are the two Phenobarbital tablets for your seizures.  Johnny takes the tablets and then return to class.</a:t>
            </a:r>
          </a:p>
          <a:p>
            <a:pPr marL="0" indent="0">
              <a:buNone/>
            </a:pPr>
            <a:r>
              <a:rPr lang="en-US" dirty="0"/>
              <a:t>Is this a violation?</a:t>
            </a:r>
          </a:p>
        </p:txBody>
      </p:sp>
      <p:pic>
        <p:nvPicPr>
          <p:cNvPr id="6" name="Picture 5"/>
          <p:cNvPicPr>
            <a:picLocks noChangeAspect="1"/>
          </p:cNvPicPr>
          <p:nvPr/>
        </p:nvPicPr>
        <p:blipFill>
          <a:blip r:embed="rId2"/>
          <a:stretch>
            <a:fillRect/>
          </a:stretch>
        </p:blipFill>
        <p:spPr>
          <a:xfrm>
            <a:off x="6705600" y="0"/>
            <a:ext cx="2280102" cy="2060627"/>
          </a:xfrm>
          <a:prstGeom prst="rect">
            <a:avLst/>
          </a:prstGeom>
        </p:spPr>
      </p:pic>
    </p:spTree>
    <p:extLst>
      <p:ext uri="{BB962C8B-B14F-4D97-AF65-F5344CB8AC3E}">
        <p14:creationId xmlns:p14="http://schemas.microsoft.com/office/powerpoint/2010/main" val="3276111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Q &amp; A</a:t>
            </a:r>
          </a:p>
        </p:txBody>
      </p:sp>
      <p:sp>
        <p:nvSpPr>
          <p:cNvPr id="3" name="Content Placeholder 2"/>
          <p:cNvSpPr>
            <a:spLocks noGrp="1"/>
          </p:cNvSpPr>
          <p:nvPr>
            <p:ph idx="1"/>
          </p:nvPr>
        </p:nvSpPr>
        <p:spPr>
          <a:xfrm>
            <a:off x="457200" y="1295400"/>
            <a:ext cx="8229600" cy="5029200"/>
          </a:xfrm>
        </p:spPr>
        <p:txBody>
          <a:bodyPr/>
          <a:lstStyle/>
          <a:p>
            <a:r>
              <a:rPr lang="en-US" b="1" dirty="0"/>
              <a:t>Door open</a:t>
            </a:r>
          </a:p>
          <a:p>
            <a:pPr marL="0" indent="0">
              <a:buNone/>
            </a:pPr>
            <a:r>
              <a:rPr lang="en-US" dirty="0"/>
              <a:t>Mrs. Reese and Ms. Jones are two </a:t>
            </a:r>
            <a:r>
              <a:rPr lang="en-US" dirty="0" err="1"/>
              <a:t>Paras</a:t>
            </a:r>
            <a:r>
              <a:rPr lang="en-US" dirty="0"/>
              <a:t> in room 3 having a discussion with the door open.  Mrs. Raymond’s 8</a:t>
            </a:r>
            <a:r>
              <a:rPr lang="en-US" baseline="30000" dirty="0"/>
              <a:t>th</a:t>
            </a:r>
            <a:r>
              <a:rPr lang="en-US" dirty="0"/>
              <a:t> grade class are lined up in the hallway.  Ms. Jones said to Mrs. Reese, “I’ll be glad when this day is over!” “Bobby needs </a:t>
            </a:r>
          </a:p>
          <a:p>
            <a:pPr marL="0" indent="0">
              <a:buNone/>
            </a:pPr>
            <a:r>
              <a:rPr lang="en-US" dirty="0"/>
              <a:t>stronger meds because he is driving me crazy.”</a:t>
            </a:r>
          </a:p>
          <a:p>
            <a:pPr marL="0" indent="0">
              <a:buNone/>
            </a:pPr>
            <a:r>
              <a:rPr lang="en-US" dirty="0"/>
              <a:t>The students all laugh.</a:t>
            </a:r>
          </a:p>
          <a:p>
            <a:pPr marL="0" indent="0">
              <a:buNone/>
            </a:pPr>
            <a:r>
              <a:rPr lang="en-US" dirty="0"/>
              <a:t>Is this a violation?</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18467" y1="21254" x2="18467" y2="71080"/>
                        <a14:backgroundMark x1="24739" y1="79094" x2="82230" y2="81533"/>
                        <a14:backgroundMark x1="79443" y1="24042" x2="79443" y2="72822"/>
                        <a14:backgroundMark x1="25436" y1="17073" x2="81185" y2="17770"/>
                      </a14:backgroundRemoval>
                    </a14:imgEffect>
                  </a14:imgLayer>
                </a14:imgProps>
              </a:ext>
            </a:extLst>
          </a:blip>
          <a:stretch>
            <a:fillRect/>
          </a:stretch>
        </p:blipFill>
        <p:spPr>
          <a:xfrm>
            <a:off x="6629400" y="152400"/>
            <a:ext cx="2283104" cy="2057400"/>
          </a:xfrm>
          <a:prstGeom prst="rect">
            <a:avLst/>
          </a:prstGeom>
          <a:ln>
            <a:noFill/>
          </a:ln>
        </p:spPr>
      </p:pic>
    </p:spTree>
    <p:extLst>
      <p:ext uri="{BB962C8B-B14F-4D97-AF65-F5344CB8AC3E}">
        <p14:creationId xmlns:p14="http://schemas.microsoft.com/office/powerpoint/2010/main" val="65188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Introduction</a:t>
            </a:r>
          </a:p>
        </p:txBody>
      </p:sp>
      <p:sp>
        <p:nvSpPr>
          <p:cNvPr id="3" name="Content Placeholder 2"/>
          <p:cNvSpPr>
            <a:spLocks noGrp="1"/>
          </p:cNvSpPr>
          <p:nvPr>
            <p:ph idx="1"/>
          </p:nvPr>
        </p:nvSpPr>
        <p:spPr/>
        <p:txBody>
          <a:bodyPr/>
          <a:lstStyle/>
          <a:p>
            <a:r>
              <a:rPr lang="en-US" dirty="0"/>
              <a:t>Pre-test </a:t>
            </a:r>
          </a:p>
          <a:p>
            <a:endParaRPr lang="en-US" dirty="0"/>
          </a:p>
          <a:p>
            <a:endParaRPr lang="en-US" dirty="0"/>
          </a:p>
        </p:txBody>
      </p:sp>
    </p:spTree>
    <p:extLst>
      <p:ext uri="{BB962C8B-B14F-4D97-AF65-F5344CB8AC3E}">
        <p14:creationId xmlns:p14="http://schemas.microsoft.com/office/powerpoint/2010/main" val="2481653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Need to Know</a:t>
            </a:r>
          </a:p>
        </p:txBody>
      </p:sp>
      <p:sp>
        <p:nvSpPr>
          <p:cNvPr id="3" name="Content Placeholder 2"/>
          <p:cNvSpPr>
            <a:spLocks noGrp="1"/>
          </p:cNvSpPr>
          <p:nvPr>
            <p:ph idx="1"/>
          </p:nvPr>
        </p:nvSpPr>
        <p:spPr/>
        <p:txBody>
          <a:bodyPr/>
          <a:lstStyle/>
          <a:p>
            <a:r>
              <a:rPr lang="en-US" dirty="0"/>
              <a:t>Confidentiality is a very important legal concept in the school setting. </a:t>
            </a:r>
          </a:p>
          <a:p>
            <a:r>
              <a:rPr lang="en-US" dirty="0"/>
              <a:t>Information regarding student health information should be shared with school personnel only on a “need to know” basis. </a:t>
            </a:r>
          </a:p>
          <a:p>
            <a:r>
              <a:rPr lang="en-US" dirty="0"/>
              <a:t>Need Parent Consent.</a:t>
            </a:r>
          </a:p>
        </p:txBody>
      </p:sp>
    </p:spTree>
    <p:extLst>
      <p:ext uri="{BB962C8B-B14F-4D97-AF65-F5344CB8AC3E}">
        <p14:creationId xmlns:p14="http://schemas.microsoft.com/office/powerpoint/2010/main" val="330545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Be AWARE!</a:t>
            </a:r>
          </a:p>
        </p:txBody>
      </p:sp>
      <p:sp>
        <p:nvSpPr>
          <p:cNvPr id="3" name="Content Placeholder 2"/>
          <p:cNvSpPr>
            <a:spLocks noGrp="1"/>
          </p:cNvSpPr>
          <p:nvPr>
            <p:ph idx="1"/>
          </p:nvPr>
        </p:nvSpPr>
        <p:spPr/>
        <p:txBody>
          <a:bodyPr>
            <a:normAutofit lnSpcReduction="10000"/>
          </a:bodyPr>
          <a:lstStyle/>
          <a:p>
            <a:r>
              <a:rPr lang="en-US" dirty="0"/>
              <a:t>Do not talk about students in the hallways, classroom, cafeteria, or other parts of the building.  People can figure out who you are speaking about even if you are using special terms.  Do not yell confidential information to other staff down the hallways.  Keep sensitive paperwork covered when working in open areas.  Be mindful of your conversation when students are in the teacher’s lounge or the front office. </a:t>
            </a:r>
          </a:p>
        </p:txBody>
      </p:sp>
      <p:pic>
        <p:nvPicPr>
          <p:cNvPr id="4" name="Picture 3"/>
          <p:cNvPicPr>
            <a:picLocks noChangeAspect="1"/>
          </p:cNvPicPr>
          <p:nvPr/>
        </p:nvPicPr>
        <p:blipFill>
          <a:blip r:embed="rId2"/>
          <a:stretch>
            <a:fillRect/>
          </a:stretch>
        </p:blipFill>
        <p:spPr>
          <a:xfrm>
            <a:off x="7086600" y="213519"/>
            <a:ext cx="1828801" cy="1295400"/>
          </a:xfrm>
          <a:prstGeom prst="rect">
            <a:avLst/>
          </a:prstGeom>
        </p:spPr>
      </p:pic>
    </p:spTree>
    <p:extLst>
      <p:ext uri="{BB962C8B-B14F-4D97-AF65-F5344CB8AC3E}">
        <p14:creationId xmlns:p14="http://schemas.microsoft.com/office/powerpoint/2010/main" val="3092153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Black" panose="020B0A04020102020204" pitchFamily="34" charset="0"/>
              </a:rPr>
              <a:t>Negligence and Malpractice  </a:t>
            </a:r>
          </a:p>
        </p:txBody>
      </p:sp>
      <p:sp>
        <p:nvSpPr>
          <p:cNvPr id="3" name="Content Placeholder 2"/>
          <p:cNvSpPr>
            <a:spLocks noGrp="1"/>
          </p:cNvSpPr>
          <p:nvPr>
            <p:ph idx="1"/>
          </p:nvPr>
        </p:nvSpPr>
        <p:spPr/>
        <p:txBody>
          <a:bodyPr>
            <a:normAutofit fontScale="92500" lnSpcReduction="10000"/>
          </a:bodyPr>
          <a:lstStyle/>
          <a:p>
            <a:r>
              <a:rPr lang="en-US" dirty="0"/>
              <a:t>Negligence is performing an act that a reasonably prudent person under similar circumstances </a:t>
            </a:r>
            <a:r>
              <a:rPr lang="en-US" b="1" dirty="0">
                <a:effectLst>
                  <a:outerShdw blurRad="38100" dist="38100" dir="2700000" algn="tl">
                    <a:srgbClr val="000000">
                      <a:alpha val="43137"/>
                    </a:srgbClr>
                  </a:outerShdw>
                </a:effectLst>
              </a:rPr>
              <a:t>would not do, or failing to perform </a:t>
            </a:r>
            <a:r>
              <a:rPr lang="en-US" dirty="0"/>
              <a:t>an act that a reasonable prudent person under similar circumstances would do.</a:t>
            </a:r>
          </a:p>
          <a:p>
            <a:pPr marL="0" indent="0">
              <a:buNone/>
            </a:pPr>
            <a:endParaRPr lang="en-US" dirty="0"/>
          </a:p>
          <a:p>
            <a:r>
              <a:rPr lang="en-US" dirty="0"/>
              <a:t>Malpractice is an act of negligence by a </a:t>
            </a:r>
            <a:r>
              <a:rPr lang="en-US" b="1" dirty="0">
                <a:effectLst>
                  <a:outerShdw blurRad="38100" dist="38100" dir="2700000" algn="tl">
                    <a:srgbClr val="000000">
                      <a:alpha val="43137"/>
                    </a:srgbClr>
                  </a:outerShdw>
                </a:effectLst>
              </a:rPr>
              <a:t>PROFESSIONAL person</a:t>
            </a:r>
            <a:r>
              <a:rPr lang="en-US" dirty="0"/>
              <a:t>, such as a physician, nurse, and dentist that is injurious practice or faulty medical treatment.</a:t>
            </a:r>
          </a:p>
          <a:p>
            <a:endParaRPr lang="en-US" dirty="0"/>
          </a:p>
          <a:p>
            <a:endParaRPr lang="en-US" dirty="0"/>
          </a:p>
        </p:txBody>
      </p:sp>
      <p:pic>
        <p:nvPicPr>
          <p:cNvPr id="5122" name="Picture 2" descr="C:\Users\ljeffers\AppData\Local\Microsoft\Windows\Temporary Internet Files\Content.IE5\3S4ML5LP\MC9000787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18" y="228600"/>
            <a:ext cx="654844" cy="112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67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Q &amp; A</a:t>
            </a:r>
          </a:p>
        </p:txBody>
      </p:sp>
      <p:sp>
        <p:nvSpPr>
          <p:cNvPr id="3" name="Content Placeholder 2"/>
          <p:cNvSpPr>
            <a:spLocks noGrp="1"/>
          </p:cNvSpPr>
          <p:nvPr>
            <p:ph idx="1"/>
          </p:nvPr>
        </p:nvSpPr>
        <p:spPr>
          <a:xfrm>
            <a:off x="457200" y="1417638"/>
            <a:ext cx="8229600" cy="4708525"/>
          </a:xfrm>
        </p:spPr>
        <p:txBody>
          <a:bodyPr>
            <a:normAutofit/>
          </a:bodyPr>
          <a:lstStyle/>
          <a:p>
            <a:r>
              <a:rPr lang="en-US" dirty="0"/>
              <a:t>It is time for a student to receive a dose of medication.  You, the nurse, and student are in the office together. The nurse prepares and draws up the medication.  It is busy, noisy, and people keep interrupting. The telephone rings and the nurse answers.  You look over and realize the nurse drew up the wrong medication. </a:t>
            </a:r>
          </a:p>
          <a:p>
            <a:r>
              <a:rPr lang="en-US" dirty="0"/>
              <a:t>What do you do?</a:t>
            </a:r>
          </a:p>
        </p:txBody>
      </p:sp>
      <p:pic>
        <p:nvPicPr>
          <p:cNvPr id="4" name="Picture 3"/>
          <p:cNvPicPr>
            <a:picLocks noChangeAspect="1"/>
          </p:cNvPicPr>
          <p:nvPr/>
        </p:nvPicPr>
        <p:blipFill>
          <a:blip r:embed="rId2"/>
          <a:stretch>
            <a:fillRect/>
          </a:stretch>
        </p:blipFill>
        <p:spPr>
          <a:xfrm>
            <a:off x="7086600" y="-184176"/>
            <a:ext cx="2280102" cy="2060627"/>
          </a:xfrm>
          <a:prstGeom prst="rect">
            <a:avLst/>
          </a:prstGeom>
        </p:spPr>
      </p:pic>
    </p:spTree>
    <p:extLst>
      <p:ext uri="{BB962C8B-B14F-4D97-AF65-F5344CB8AC3E}">
        <p14:creationId xmlns:p14="http://schemas.microsoft.com/office/powerpoint/2010/main" val="1427874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Criminal Actions </a:t>
            </a:r>
          </a:p>
        </p:txBody>
      </p:sp>
      <p:sp>
        <p:nvSpPr>
          <p:cNvPr id="3" name="Content Placeholder 2"/>
          <p:cNvSpPr>
            <a:spLocks noGrp="1"/>
          </p:cNvSpPr>
          <p:nvPr>
            <p:ph idx="1"/>
          </p:nvPr>
        </p:nvSpPr>
        <p:spPr>
          <a:xfrm>
            <a:off x="457200" y="1600200"/>
            <a:ext cx="8382000" cy="4876800"/>
          </a:xfrm>
        </p:spPr>
        <p:txBody>
          <a:bodyPr>
            <a:normAutofit fontScale="92500" lnSpcReduction="10000"/>
          </a:bodyPr>
          <a:lstStyle/>
          <a:p>
            <a:r>
              <a:rPr lang="en-US" dirty="0">
                <a:latin typeface="Arial Black" panose="020B0A04020102020204" pitchFamily="34" charset="0"/>
              </a:rPr>
              <a:t>Assault</a:t>
            </a:r>
            <a:r>
              <a:rPr lang="en-US" dirty="0"/>
              <a:t> – a threat or attempt to make bodily contact.  </a:t>
            </a:r>
          </a:p>
          <a:p>
            <a:pPr marL="114300" indent="0">
              <a:buNone/>
            </a:pPr>
            <a:endParaRPr lang="en-US" dirty="0"/>
          </a:p>
          <a:p>
            <a:r>
              <a:rPr lang="en-US" dirty="0"/>
              <a:t> </a:t>
            </a:r>
            <a:r>
              <a:rPr lang="en-US" dirty="0">
                <a:latin typeface="Arial Black" panose="020B0A04020102020204" pitchFamily="34" charset="0"/>
              </a:rPr>
              <a:t>Battery</a:t>
            </a:r>
            <a:r>
              <a:rPr lang="en-US" dirty="0"/>
              <a:t> – an assault that is carried out.</a:t>
            </a:r>
          </a:p>
          <a:p>
            <a:endParaRPr lang="en-US" dirty="0"/>
          </a:p>
          <a:p>
            <a:r>
              <a:rPr lang="en-US" dirty="0"/>
              <a:t> </a:t>
            </a:r>
            <a:r>
              <a:rPr lang="en-US" dirty="0">
                <a:latin typeface="Arial Black" panose="020B0A04020102020204" pitchFamily="34" charset="0"/>
              </a:rPr>
              <a:t>Neglect</a:t>
            </a:r>
            <a:r>
              <a:rPr lang="en-US" dirty="0"/>
              <a:t> – omission of any reasonable precaution, care or action.</a:t>
            </a:r>
          </a:p>
          <a:p>
            <a:endParaRPr lang="en-US" dirty="0"/>
          </a:p>
          <a:p>
            <a:r>
              <a:rPr lang="en-US" dirty="0">
                <a:latin typeface="Arial Black" panose="020B0A04020102020204" pitchFamily="34" charset="0"/>
              </a:rPr>
              <a:t>Misuse of controlled substances </a:t>
            </a:r>
            <a:r>
              <a:rPr lang="en-US" dirty="0"/>
              <a:t>–  Use for any other purpose than the prescribed.</a:t>
            </a:r>
          </a:p>
          <a:p>
            <a:endParaRPr lang="en-US" dirty="0"/>
          </a:p>
        </p:txBody>
      </p:sp>
    </p:spTree>
    <p:extLst>
      <p:ext uri="{BB962C8B-B14F-4D97-AF65-F5344CB8AC3E}">
        <p14:creationId xmlns:p14="http://schemas.microsoft.com/office/powerpoint/2010/main" val="3790428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Reasonable Care</a:t>
            </a:r>
          </a:p>
        </p:txBody>
      </p:sp>
      <p:sp>
        <p:nvSpPr>
          <p:cNvPr id="3" name="Content Placeholder 2"/>
          <p:cNvSpPr>
            <a:spLocks noGrp="1"/>
          </p:cNvSpPr>
          <p:nvPr>
            <p:ph idx="1"/>
          </p:nvPr>
        </p:nvSpPr>
        <p:spPr/>
        <p:txBody>
          <a:bodyPr/>
          <a:lstStyle/>
          <a:p>
            <a:r>
              <a:rPr lang="en-US" b="1" dirty="0">
                <a:latin typeface="Arial Black" panose="020B0A04020102020204" pitchFamily="34" charset="0"/>
                <a:cs typeface="Arial" panose="020B0604020202020204" pitchFamily="34" charset="0"/>
              </a:rPr>
              <a:t>Doing only that which you have been trained to do.</a:t>
            </a:r>
          </a:p>
          <a:p>
            <a:pPr marL="114300" indent="0">
              <a:buNone/>
            </a:pPr>
            <a:r>
              <a:rPr lang="en-US" b="1" dirty="0">
                <a:latin typeface="Arial Black" panose="020B0A04020102020204" pitchFamily="34" charset="0"/>
                <a:cs typeface="Arial" panose="020B0604020202020204" pitchFamily="34" charset="0"/>
              </a:rPr>
              <a:t> </a:t>
            </a:r>
          </a:p>
          <a:p>
            <a:r>
              <a:rPr lang="en-US" b="1" dirty="0">
                <a:latin typeface="Arial Black" panose="020B0A04020102020204" pitchFamily="34" charset="0"/>
                <a:cs typeface="Arial" panose="020B0604020202020204" pitchFamily="34" charset="0"/>
              </a:rPr>
              <a:t>Acting as others would act in the same or similar situations.</a:t>
            </a:r>
          </a:p>
        </p:txBody>
      </p:sp>
      <p:pic>
        <p:nvPicPr>
          <p:cNvPr id="6146" name="Picture 2" descr="C:\Users\Lei\AppData\Local\Microsoft\Windows\Temporary Internet Files\Content.IE5\5F4UI7X2\MC9004415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343400"/>
            <a:ext cx="29654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378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Black" panose="020B0A04020102020204" pitchFamily="34" charset="0"/>
              </a:rPr>
              <a:t>Ethical Considerations</a:t>
            </a:r>
          </a:p>
        </p:txBody>
      </p:sp>
      <p:sp>
        <p:nvSpPr>
          <p:cNvPr id="3" name="Content Placeholder 2"/>
          <p:cNvSpPr>
            <a:spLocks noGrp="1"/>
          </p:cNvSpPr>
          <p:nvPr>
            <p:ph idx="1"/>
          </p:nvPr>
        </p:nvSpPr>
        <p:spPr/>
        <p:txBody>
          <a:bodyPr/>
          <a:lstStyle/>
          <a:p>
            <a:r>
              <a:rPr lang="en-US" dirty="0"/>
              <a:t>Dignity and Respect for each individual’s rights.</a:t>
            </a:r>
          </a:p>
          <a:p>
            <a:pPr marL="0" indent="0">
              <a:buNone/>
            </a:pPr>
            <a:endParaRPr lang="en-US" dirty="0"/>
          </a:p>
        </p:txBody>
      </p:sp>
      <p:pic>
        <p:nvPicPr>
          <p:cNvPr id="4098" name="Picture 2" descr="C:\Program Files (x86)\Microsoft Office\MEDIA\CAGCAT10\j0284916.jpg"/>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953000" y="4038600"/>
            <a:ext cx="3657600" cy="242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434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Golden Rule</a:t>
            </a:r>
          </a:p>
        </p:txBody>
      </p:sp>
      <p:sp>
        <p:nvSpPr>
          <p:cNvPr id="3" name="Content Placeholder 2"/>
          <p:cNvSpPr>
            <a:spLocks noGrp="1"/>
          </p:cNvSpPr>
          <p:nvPr>
            <p:ph idx="1"/>
          </p:nvPr>
        </p:nvSpPr>
        <p:spPr>
          <a:xfrm>
            <a:off x="990600" y="2057399"/>
            <a:ext cx="6705600" cy="3733801"/>
          </a:xfrm>
        </p:spPr>
        <p:txBody>
          <a:bodyPr>
            <a:normAutofit/>
          </a:bodyPr>
          <a:lstStyle/>
          <a:p>
            <a:pPr marL="114300" indent="0" algn="ctr">
              <a:buNone/>
            </a:pPr>
            <a:r>
              <a:rPr lang="en-US" sz="3200" dirty="0"/>
              <a:t>“DO UNTO OTHERS AS YOU WOULD HAVE THEM DO UNTO YOU”</a:t>
            </a:r>
          </a:p>
        </p:txBody>
      </p:sp>
      <p:pic>
        <p:nvPicPr>
          <p:cNvPr id="6147" name="Picture 3" descr="C:\Users\ljeffers\AppData\Local\Microsoft\Windows\Temporary Internet Files\Content.IE5\8AT91GI2\MP90043923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4616"/>
            <a:ext cx="2121568" cy="136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3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752600"/>
          </a:xfrm>
        </p:spPr>
        <p:txBody>
          <a:bodyPr>
            <a:normAutofit fontScale="90000"/>
          </a:bodyPr>
          <a:lstStyle/>
          <a:p>
            <a:r>
              <a:rPr lang="en-US" sz="6000" dirty="0">
                <a:latin typeface="Arial Black" panose="020B0A04020102020204" pitchFamily="34" charset="0"/>
              </a:rPr>
              <a:t>What are Medications?</a:t>
            </a:r>
          </a:p>
        </p:txBody>
      </p:sp>
    </p:spTree>
    <p:extLst>
      <p:ext uri="{BB962C8B-B14F-4D97-AF65-F5344CB8AC3E}">
        <p14:creationId xmlns:p14="http://schemas.microsoft.com/office/powerpoint/2010/main" val="1346202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Forms of Medications</a:t>
            </a:r>
          </a:p>
        </p:txBody>
      </p:sp>
      <p:sp>
        <p:nvSpPr>
          <p:cNvPr id="3" name="Content Placeholder 2"/>
          <p:cNvSpPr>
            <a:spLocks noGrp="1"/>
          </p:cNvSpPr>
          <p:nvPr>
            <p:ph idx="1"/>
          </p:nvPr>
        </p:nvSpPr>
        <p:spPr/>
        <p:txBody>
          <a:bodyPr>
            <a:normAutofit/>
          </a:bodyPr>
          <a:lstStyle/>
          <a:p>
            <a:r>
              <a:rPr lang="en-US" dirty="0"/>
              <a:t>Oral – Tablets, Capsules and liquids</a:t>
            </a:r>
          </a:p>
          <a:p>
            <a:endParaRPr lang="en-US" dirty="0"/>
          </a:p>
          <a:p>
            <a:r>
              <a:rPr lang="en-US" dirty="0"/>
              <a:t>Topical – Diaper rash only</a:t>
            </a:r>
          </a:p>
          <a:p>
            <a:endParaRPr lang="en-US" dirty="0"/>
          </a:p>
          <a:p>
            <a:r>
              <a:rPr lang="en-US" dirty="0"/>
              <a:t>Rectal – Suppository</a:t>
            </a:r>
          </a:p>
          <a:p>
            <a:pPr marL="0" indent="0">
              <a:buNone/>
            </a:pPr>
            <a:endParaRPr lang="en-US" dirty="0"/>
          </a:p>
          <a:p>
            <a:r>
              <a:rPr lang="en-US" dirty="0"/>
              <a:t>Emergency Medications – </a:t>
            </a:r>
            <a:r>
              <a:rPr lang="en-US" dirty="0" err="1"/>
              <a:t>Diastat</a:t>
            </a:r>
            <a:r>
              <a:rPr lang="en-US" dirty="0"/>
              <a:t> (Diazepam) </a:t>
            </a:r>
          </a:p>
        </p:txBody>
      </p:sp>
      <p:pic>
        <p:nvPicPr>
          <p:cNvPr id="4" name="Picture 3" descr="C:\Users\Lei\AppData\Local\Microsoft\Windows\Temporary Internet Files\Content.IE5\64VDRVX4\9177419529_51362c5a88_o[1].jpg"/>
          <p:cNvPicPr/>
          <p:nvPr/>
        </p:nvPicPr>
        <p:blipFill rotWithShape="1">
          <a:blip r:embed="rId2" cstate="print">
            <a:extLst>
              <a:ext uri="{28A0092B-C50C-407E-A947-70E740481C1C}">
                <a14:useLocalDpi xmlns:a14="http://schemas.microsoft.com/office/drawing/2010/main" val="0"/>
              </a:ext>
            </a:extLst>
          </a:blip>
          <a:srcRect l="50000"/>
          <a:stretch/>
        </p:blipFill>
        <p:spPr bwMode="auto">
          <a:xfrm>
            <a:off x="6781800" y="1568005"/>
            <a:ext cx="609600" cy="600075"/>
          </a:xfrm>
          <a:prstGeom prst="rect">
            <a:avLst/>
          </a:prstGeom>
          <a:noFill/>
          <a:ln>
            <a:noFill/>
          </a:ln>
          <a:extLst>
            <a:ext uri="{53640926-AAD7-44D8-BBD7-CCE9431645EC}">
              <a14:shadowObscured xmlns:a14="http://schemas.microsoft.com/office/drawing/2010/main"/>
            </a:ext>
          </a:extLst>
        </p:spPr>
      </p:pic>
      <p:pic>
        <p:nvPicPr>
          <p:cNvPr id="5" name="Picture 4" descr="C:\Users\Lei\AppData\Local\Microsoft\Windows\Temporary Internet Files\Content.IE5\DIRX8K0A\jj-1046b_2z[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5739" y="2667000"/>
            <a:ext cx="447675" cy="990600"/>
          </a:xfrm>
          <a:prstGeom prst="rect">
            <a:avLst/>
          </a:prstGeom>
          <a:noFill/>
          <a:ln>
            <a:noFill/>
          </a:ln>
        </p:spPr>
      </p:pic>
      <p:pic>
        <p:nvPicPr>
          <p:cNvPr id="6" name="Picture 5" descr="http://sr.photos2.fotosearch.com/bthumb/CSP/CSP929/k9295340.jpg"/>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18750"/>
          <a:stretch/>
        </p:blipFill>
        <p:spPr bwMode="auto">
          <a:xfrm>
            <a:off x="4538663" y="3914775"/>
            <a:ext cx="928687" cy="704850"/>
          </a:xfrm>
          <a:prstGeom prst="rect">
            <a:avLst/>
          </a:prstGeom>
          <a:noFill/>
          <a:ln>
            <a:noFill/>
          </a:ln>
          <a:extLst>
            <a:ext uri="{53640926-AAD7-44D8-BBD7-CCE9431645EC}">
              <a14:shadowObscured xmlns:a14="http://schemas.microsoft.com/office/drawing/2010/main"/>
            </a:ext>
          </a:extLst>
        </p:spPr>
      </p:pic>
      <p:pic>
        <p:nvPicPr>
          <p:cNvPr id="7" name="Picture 6" descr="C:\Users\Lei\AppData\Local\Microsoft\Windows\Temporary Internet Files\Content.IE5\GAA77WWB\pills[1].png"/>
          <p:cNvPicPr/>
          <p:nvPr/>
        </p:nvPicPr>
        <p:blipFill rotWithShape="1">
          <a:blip r:embed="rId6" cstate="print">
            <a:extLst>
              <a:ext uri="{28A0092B-C50C-407E-A947-70E740481C1C}">
                <a14:useLocalDpi xmlns:a14="http://schemas.microsoft.com/office/drawing/2010/main" val="0"/>
              </a:ext>
            </a:extLst>
          </a:blip>
          <a:srcRect b="60258"/>
          <a:stretch/>
        </p:blipFill>
        <p:spPr bwMode="auto">
          <a:xfrm>
            <a:off x="7524305" y="1607247"/>
            <a:ext cx="747395" cy="419100"/>
          </a:xfrm>
          <a:prstGeom prst="rect">
            <a:avLst/>
          </a:prstGeom>
          <a:noFill/>
          <a:ln>
            <a:noFill/>
          </a:ln>
          <a:extLst>
            <a:ext uri="{53640926-AAD7-44D8-BBD7-CCE9431645EC}">
              <a14:shadowObscured xmlns:a14="http://schemas.microsoft.com/office/drawing/2010/main"/>
            </a:ext>
          </a:extLst>
        </p:spPr>
      </p:pic>
      <p:pic>
        <p:nvPicPr>
          <p:cNvPr id="8" name="Picture 7" descr="C:\Users\Lei\AppData\Local\Microsoft\Windows\Temporary Internet Files\Content.IE5\P3A8B118\nyquil%20orig%20liquid[1].gif"/>
          <p:cNvPicPr/>
          <p:nvPr/>
        </p:nvPicPr>
        <p:blipFill>
          <a:blip r:embed="rId7">
            <a:extLst>
              <a:ext uri="{28A0092B-C50C-407E-A947-70E740481C1C}">
                <a14:useLocalDpi xmlns:a14="http://schemas.microsoft.com/office/drawing/2010/main" val="0"/>
              </a:ext>
            </a:extLst>
          </a:blip>
          <a:srcRect/>
          <a:stretch>
            <a:fillRect/>
          </a:stretch>
        </p:blipFill>
        <p:spPr bwMode="auto">
          <a:xfrm>
            <a:off x="8291195" y="1529905"/>
            <a:ext cx="700405" cy="638175"/>
          </a:xfrm>
          <a:prstGeom prst="rect">
            <a:avLst/>
          </a:prstGeom>
          <a:noFill/>
          <a:ln>
            <a:noFill/>
          </a:ln>
        </p:spPr>
      </p:pic>
    </p:spTree>
    <p:extLst>
      <p:ext uri="{BB962C8B-B14F-4D97-AF65-F5344CB8AC3E}">
        <p14:creationId xmlns:p14="http://schemas.microsoft.com/office/powerpoint/2010/main" val="681573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atin typeface="Arial Black" panose="020B0A04020102020204" pitchFamily="34" charset="0"/>
              </a:rPr>
              <a:t>  Medication Administration</a:t>
            </a:r>
          </a:p>
        </p:txBody>
      </p:sp>
    </p:spTree>
    <p:extLst>
      <p:ext uri="{BB962C8B-B14F-4D97-AF65-F5344CB8AC3E}">
        <p14:creationId xmlns:p14="http://schemas.microsoft.com/office/powerpoint/2010/main" val="2116625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609600"/>
            <a:ext cx="7772400" cy="1447800"/>
          </a:xfrm>
        </p:spPr>
        <p:txBody>
          <a:bodyPr>
            <a:noAutofit/>
          </a:bodyPr>
          <a:lstStyle/>
          <a:p>
            <a:pPr eaLnBrk="1" hangingPunct="1"/>
            <a:r>
              <a:rPr lang="en-US" altLang="en-US" sz="3600" b="1" dirty="0">
                <a:latin typeface="Arial Black" panose="020B0A04020102020204" pitchFamily="34" charset="0"/>
              </a:rPr>
              <a:t>Medication Administration</a:t>
            </a:r>
            <a:br>
              <a:rPr lang="en-US" altLang="en-US" sz="3600" b="1" dirty="0">
                <a:latin typeface="Arial Black" panose="020B0A04020102020204" pitchFamily="34" charset="0"/>
              </a:rPr>
            </a:br>
            <a:r>
              <a:rPr lang="en-US" altLang="en-US" sz="2400" dirty="0">
                <a:latin typeface="Arial" pitchFamily="34" charset="0"/>
                <a:cs typeface="Arial" pitchFamily="34" charset="0"/>
              </a:rPr>
              <a:t>There were 5 right Now there are 8</a:t>
            </a:r>
            <a:br>
              <a:rPr lang="en-US" altLang="en-US" sz="2400" dirty="0">
                <a:latin typeface="Arial" pitchFamily="34" charset="0"/>
                <a:cs typeface="Arial" pitchFamily="34" charset="0"/>
              </a:rPr>
            </a:br>
            <a:br>
              <a:rPr lang="en-US" altLang="en-US" sz="3600" i="1" dirty="0">
                <a:latin typeface="Arial Black" panose="020B0A04020102020204" pitchFamily="34" charset="0"/>
              </a:rPr>
            </a:br>
            <a:endParaRPr lang="en-US" altLang="en-US" sz="3600" i="1" dirty="0">
              <a:latin typeface="Arial Black" panose="020B0A04020102020204" pitchFamily="34" charset="0"/>
            </a:endParaRPr>
          </a:p>
        </p:txBody>
      </p:sp>
      <p:sp>
        <p:nvSpPr>
          <p:cNvPr id="11267" name="Rectangle 3"/>
          <p:cNvSpPr>
            <a:spLocks noGrp="1" noChangeArrowheads="1"/>
          </p:cNvSpPr>
          <p:nvPr>
            <p:ph type="body" idx="1"/>
          </p:nvPr>
        </p:nvSpPr>
        <p:spPr>
          <a:xfrm>
            <a:off x="609600" y="1447800"/>
            <a:ext cx="5410200" cy="4648200"/>
          </a:xfrm>
        </p:spPr>
        <p:txBody>
          <a:bodyPr>
            <a:normAutofit/>
          </a:bodyPr>
          <a:lstStyle/>
          <a:p>
            <a:pPr>
              <a:lnSpc>
                <a:spcPct val="90000"/>
              </a:lnSpc>
            </a:pPr>
            <a:r>
              <a:rPr lang="en-US" altLang="en-US" b="1" dirty="0"/>
              <a:t>The Seven Rights </a:t>
            </a:r>
          </a:p>
          <a:p>
            <a:pPr lvl="1">
              <a:lnSpc>
                <a:spcPct val="90000"/>
              </a:lnSpc>
              <a:buFont typeface="Wingdings" pitchFamily="2" charset="2"/>
              <a:buChar char="ü"/>
            </a:pPr>
            <a:r>
              <a:rPr lang="en-US" altLang="en-US" sz="3200" dirty="0"/>
              <a:t>Right Medication</a:t>
            </a:r>
          </a:p>
          <a:p>
            <a:pPr lvl="1">
              <a:lnSpc>
                <a:spcPct val="90000"/>
              </a:lnSpc>
              <a:buFont typeface="Wingdings" pitchFamily="2" charset="2"/>
              <a:buChar char="ü"/>
            </a:pPr>
            <a:r>
              <a:rPr lang="en-US" altLang="en-US" sz="3200" dirty="0"/>
              <a:t>Right indication</a:t>
            </a:r>
          </a:p>
          <a:p>
            <a:pPr lvl="1">
              <a:lnSpc>
                <a:spcPct val="90000"/>
              </a:lnSpc>
              <a:buFont typeface="Wingdings" pitchFamily="2" charset="2"/>
              <a:buChar char="ü"/>
            </a:pPr>
            <a:r>
              <a:rPr lang="en-US" altLang="en-US" sz="3200" dirty="0"/>
              <a:t>Right dose</a:t>
            </a:r>
          </a:p>
          <a:p>
            <a:pPr lvl="1">
              <a:lnSpc>
                <a:spcPct val="90000"/>
              </a:lnSpc>
              <a:buFont typeface="Wingdings" pitchFamily="2" charset="2"/>
              <a:buChar char="ü"/>
            </a:pPr>
            <a:r>
              <a:rPr lang="en-US" altLang="en-US" sz="3200" dirty="0"/>
              <a:t>Right individual</a:t>
            </a:r>
          </a:p>
          <a:p>
            <a:pPr lvl="1">
              <a:lnSpc>
                <a:spcPct val="90000"/>
              </a:lnSpc>
              <a:buFont typeface="Wingdings" pitchFamily="2" charset="2"/>
              <a:buChar char="ü"/>
            </a:pPr>
            <a:r>
              <a:rPr lang="en-US" altLang="en-US" sz="3200" dirty="0"/>
              <a:t>Right route</a:t>
            </a:r>
          </a:p>
          <a:p>
            <a:pPr lvl="1">
              <a:lnSpc>
                <a:spcPct val="90000"/>
              </a:lnSpc>
              <a:buFont typeface="Wingdings" pitchFamily="2" charset="2"/>
              <a:buChar char="ü"/>
            </a:pPr>
            <a:r>
              <a:rPr lang="en-US" altLang="en-US" sz="3200" dirty="0"/>
              <a:t>Right time</a:t>
            </a:r>
          </a:p>
          <a:p>
            <a:pPr lvl="1">
              <a:lnSpc>
                <a:spcPct val="90000"/>
              </a:lnSpc>
              <a:buFont typeface="Wingdings" pitchFamily="2" charset="2"/>
              <a:buChar char="ü"/>
            </a:pPr>
            <a:r>
              <a:rPr lang="en-US" altLang="en-US" sz="3200" dirty="0"/>
              <a:t>Right documentation</a:t>
            </a:r>
          </a:p>
          <a:p>
            <a:pPr eaLnBrk="1" hangingPunct="1">
              <a:lnSpc>
                <a:spcPct val="90000"/>
              </a:lnSpc>
              <a:buFont typeface="Wingdings" pitchFamily="2" charset="2"/>
              <a:buChar char="ü"/>
            </a:pPr>
            <a:endParaRPr lang="en-US" altLang="en-US" sz="2800" b="1" dirty="0"/>
          </a:p>
        </p:txBody>
      </p:sp>
      <p:sp>
        <p:nvSpPr>
          <p:cNvPr id="4" name="Rectangle 3"/>
          <p:cNvSpPr txBox="1">
            <a:spLocks noChangeArrowheads="1"/>
          </p:cNvSpPr>
          <p:nvPr/>
        </p:nvSpPr>
        <p:spPr>
          <a:xfrm>
            <a:off x="5181600" y="1447800"/>
            <a:ext cx="3619982"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altLang="en-US" b="1" dirty="0"/>
              <a:t>The Eight Right </a:t>
            </a:r>
          </a:p>
          <a:p>
            <a:pPr lvl="1">
              <a:lnSpc>
                <a:spcPct val="90000"/>
              </a:lnSpc>
              <a:buFont typeface="Wingdings" pitchFamily="2" charset="2"/>
              <a:buChar char="ü"/>
            </a:pPr>
            <a:r>
              <a:rPr lang="en-US" altLang="en-US" sz="3200" dirty="0"/>
              <a:t>Right Form</a:t>
            </a:r>
          </a:p>
          <a:p>
            <a:pPr marL="457200" lvl="1" indent="0">
              <a:lnSpc>
                <a:spcPct val="90000"/>
              </a:lnSpc>
              <a:buNone/>
            </a:pPr>
            <a:endParaRPr lang="en-US" altLang="en-US" sz="3200" dirty="0"/>
          </a:p>
          <a:p>
            <a:pPr>
              <a:lnSpc>
                <a:spcPct val="90000"/>
              </a:lnSpc>
              <a:buFont typeface="Wingdings" pitchFamily="2" charset="2"/>
              <a:buChar char="ü"/>
            </a:pPr>
            <a:endParaRPr lang="en-US" altLang="en-US" sz="2800" b="1" dirty="0"/>
          </a:p>
        </p:txBody>
      </p:sp>
    </p:spTree>
    <p:extLst>
      <p:ext uri="{BB962C8B-B14F-4D97-AF65-F5344CB8AC3E}">
        <p14:creationId xmlns:p14="http://schemas.microsoft.com/office/powerpoint/2010/main" val="409441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b="1" dirty="0">
                <a:latin typeface="Arial Black" panose="020B0A04020102020204" pitchFamily="34" charset="0"/>
              </a:rPr>
              <a:t>Do’s and Don’ts</a:t>
            </a:r>
          </a:p>
        </p:txBody>
      </p:sp>
      <p:sp>
        <p:nvSpPr>
          <p:cNvPr id="13315" name="Content Placeholder 2"/>
          <p:cNvSpPr>
            <a:spLocks noGrp="1"/>
          </p:cNvSpPr>
          <p:nvPr>
            <p:ph sz="half" idx="1"/>
          </p:nvPr>
        </p:nvSpPr>
        <p:spPr>
          <a:xfrm>
            <a:off x="609600" y="1524000"/>
            <a:ext cx="3810000" cy="4724400"/>
          </a:xfrm>
        </p:spPr>
        <p:txBody>
          <a:bodyPr>
            <a:normAutofit/>
          </a:bodyPr>
          <a:lstStyle/>
          <a:p>
            <a:pPr eaLnBrk="1" hangingPunct="1"/>
            <a:r>
              <a:rPr lang="en-US" altLang="en-US" dirty="0"/>
              <a:t>Document</a:t>
            </a:r>
          </a:p>
          <a:p>
            <a:pPr eaLnBrk="1" hangingPunct="1"/>
            <a:r>
              <a:rPr lang="en-US" altLang="en-US" dirty="0"/>
              <a:t>Allergies</a:t>
            </a:r>
          </a:p>
          <a:p>
            <a:pPr eaLnBrk="1" hangingPunct="1"/>
            <a:r>
              <a:rPr lang="en-US" altLang="en-US" dirty="0"/>
              <a:t>Give your full attention to the task</a:t>
            </a:r>
          </a:p>
          <a:p>
            <a:pPr eaLnBrk="1" hangingPunct="1"/>
            <a:r>
              <a:rPr lang="en-US" altLang="en-US" dirty="0"/>
              <a:t>Remain with the individual until the medication has been taken</a:t>
            </a:r>
          </a:p>
          <a:p>
            <a:pPr eaLnBrk="1" hangingPunct="1"/>
            <a:r>
              <a:rPr lang="en-US" altLang="en-US" dirty="0"/>
              <a:t>One med at a time</a:t>
            </a:r>
          </a:p>
        </p:txBody>
      </p:sp>
      <p:sp>
        <p:nvSpPr>
          <p:cNvPr id="13316" name="Content Placeholder 3"/>
          <p:cNvSpPr>
            <a:spLocks noGrp="1"/>
          </p:cNvSpPr>
          <p:nvPr>
            <p:ph sz="half" idx="2"/>
          </p:nvPr>
        </p:nvSpPr>
        <p:spPr>
          <a:xfrm>
            <a:off x="4648200" y="1600200"/>
            <a:ext cx="4191000" cy="4648200"/>
          </a:xfrm>
        </p:spPr>
        <p:txBody>
          <a:bodyPr>
            <a:normAutofit/>
          </a:bodyPr>
          <a:lstStyle/>
          <a:p>
            <a:pPr eaLnBrk="1" hangingPunct="1"/>
            <a:r>
              <a:rPr lang="en-US" altLang="en-US" dirty="0"/>
              <a:t>Distracted</a:t>
            </a:r>
          </a:p>
          <a:p>
            <a:pPr eaLnBrk="1" hangingPunct="1"/>
            <a:r>
              <a:rPr lang="en-US" altLang="en-US" dirty="0"/>
              <a:t>Give a medication from a container which has a label that you can’t read</a:t>
            </a:r>
          </a:p>
          <a:p>
            <a:pPr eaLnBrk="1" hangingPunct="1"/>
            <a:r>
              <a:rPr lang="en-US" altLang="en-US" dirty="0"/>
              <a:t>Give a medication from another person’s container</a:t>
            </a:r>
          </a:p>
          <a:p>
            <a:pPr eaLnBrk="1" hangingPunct="1"/>
            <a:r>
              <a:rPr lang="en-US" altLang="en-US" dirty="0"/>
              <a:t>Try to hide a </a:t>
            </a:r>
            <a:r>
              <a:rPr lang="en-US" altLang="en-US" dirty="0">
                <a:latin typeface="Arial Black" panose="020B0A04020102020204" pitchFamily="34" charset="0"/>
              </a:rPr>
              <a:t>medication error</a:t>
            </a:r>
          </a:p>
        </p:txBody>
      </p:sp>
    </p:spTree>
    <p:extLst>
      <p:ext uri="{BB962C8B-B14F-4D97-AF65-F5344CB8AC3E}">
        <p14:creationId xmlns:p14="http://schemas.microsoft.com/office/powerpoint/2010/main" val="695468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Basic Principles</a:t>
            </a:r>
          </a:p>
        </p:txBody>
      </p:sp>
      <p:sp>
        <p:nvSpPr>
          <p:cNvPr id="3" name="Content Placeholder 2"/>
          <p:cNvSpPr>
            <a:spLocks noGrp="1"/>
          </p:cNvSpPr>
          <p:nvPr>
            <p:ph sz="half" idx="1"/>
          </p:nvPr>
        </p:nvSpPr>
        <p:spPr>
          <a:xfrm>
            <a:off x="457200" y="1600200"/>
            <a:ext cx="7772400" cy="4525963"/>
          </a:xfrm>
        </p:spPr>
        <p:txBody>
          <a:bodyPr>
            <a:normAutofit/>
          </a:bodyPr>
          <a:lstStyle/>
          <a:p>
            <a:r>
              <a:rPr lang="en-US" dirty="0"/>
              <a:t>Before administering a medication, double check the medication record to be sure the medication is in the form ordered by the physician.  </a:t>
            </a:r>
          </a:p>
          <a:p>
            <a:endParaRPr lang="en-US" dirty="0"/>
          </a:p>
          <a:p>
            <a:r>
              <a:rPr lang="en-US" dirty="0"/>
              <a:t>If the medication record says capsules, be sure you have capsules and not tablets.  </a:t>
            </a:r>
          </a:p>
          <a:p>
            <a:pPr marL="0" indent="0">
              <a:buNone/>
            </a:pPr>
            <a:endParaRPr lang="en-US" dirty="0"/>
          </a:p>
          <a:p>
            <a:r>
              <a:rPr lang="en-US" dirty="0"/>
              <a:t>The prescription, medication record and pharmacy label should match. </a:t>
            </a:r>
          </a:p>
        </p:txBody>
      </p:sp>
    </p:spTree>
    <p:extLst>
      <p:ext uri="{BB962C8B-B14F-4D97-AF65-F5344CB8AC3E}">
        <p14:creationId xmlns:p14="http://schemas.microsoft.com/office/powerpoint/2010/main" val="233473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1500352"/>
          </a:xfrm>
        </p:spPr>
        <p:txBody>
          <a:bodyPr>
            <a:normAutofit fontScale="90000"/>
          </a:bodyPr>
          <a:lstStyle/>
          <a:p>
            <a:pPr>
              <a:lnSpc>
                <a:spcPct val="100000"/>
              </a:lnSpc>
            </a:pPr>
            <a:r>
              <a:rPr lang="en-US" sz="3600" b="1" dirty="0"/>
              <a:t>General Practice:  Learning Exercise  </a:t>
            </a:r>
            <a:br>
              <a:rPr lang="en-US" sz="3600" b="1" dirty="0"/>
            </a:br>
            <a:r>
              <a:rPr lang="en-US" sz="3600" dirty="0">
                <a:latin typeface="Arial Black" panose="020B0A04020102020204" pitchFamily="34" charset="0"/>
              </a:rPr>
              <a:t>Sample Pharmacy Label </a:t>
            </a:r>
            <a:r>
              <a:rPr lang="en-US" sz="3600" b="1" dirty="0"/>
              <a:t>for training</a:t>
            </a:r>
          </a:p>
        </p:txBody>
      </p:sp>
      <p:sp>
        <p:nvSpPr>
          <p:cNvPr id="3" name="Content Placeholder 2"/>
          <p:cNvSpPr>
            <a:spLocks noGrp="1"/>
          </p:cNvSpPr>
          <p:nvPr>
            <p:ph idx="1"/>
          </p:nvPr>
        </p:nvSpPr>
        <p:spPr>
          <a:xfrm>
            <a:off x="0" y="1500352"/>
            <a:ext cx="9144000" cy="5357648"/>
          </a:xfrm>
        </p:spPr>
        <p:txBody>
          <a:bodyPr>
            <a:normAutofit fontScale="62500" lnSpcReduction="20000"/>
          </a:bodyPr>
          <a:lstStyle/>
          <a:p>
            <a:endParaRPr lang="en-US" dirty="0"/>
          </a:p>
          <a:p>
            <a:pPr marL="0" indent="0">
              <a:buNone/>
            </a:pPr>
            <a:r>
              <a:rPr lang="en-US" dirty="0"/>
              <a:t>Prescription drug labels should be written according to the doctor’s order and should include at least (Note:  Change to reflect your sample label for this activity):</a:t>
            </a:r>
          </a:p>
          <a:p>
            <a:endParaRPr lang="en-US" dirty="0"/>
          </a:p>
          <a:p>
            <a:pPr marL="0" indent="0">
              <a:buNone/>
            </a:pPr>
            <a:r>
              <a:rPr lang="en-US" dirty="0"/>
              <a:t>(1) Child’s name 	                      		                      (7) Prescription date and                                                                                                  						      number of refills </a:t>
            </a:r>
          </a:p>
          <a:p>
            <a:pPr marL="0" indent="0">
              <a:buNone/>
            </a:pPr>
            <a:r>
              <a:rPr lang="en-US" dirty="0"/>
              <a:t>(2) Name of the drug 				     (8) Prescriber’s name (i.e.,,                                                    						      doctor/physician) </a:t>
            </a:r>
          </a:p>
          <a:p>
            <a:pPr marL="0" indent="0">
              <a:buNone/>
            </a:pPr>
            <a:r>
              <a:rPr lang="en-US" dirty="0"/>
              <a:t>(3) Strength of drug				     (9) Pharmacy name,                                        						     address, and phone number </a:t>
            </a:r>
          </a:p>
          <a:p>
            <a:pPr marL="0" indent="0">
              <a:buNone/>
            </a:pPr>
            <a:r>
              <a:rPr lang="en-US" dirty="0"/>
              <a:t>(4) Quantity of drug 				     (10) Prescription (Rx) number 						     for pharmacy filing </a:t>
            </a:r>
          </a:p>
          <a:p>
            <a:pPr marL="0" indent="0">
              <a:buNone/>
            </a:pPr>
            <a:r>
              <a:rPr lang="en-US" dirty="0"/>
              <a:t>(5) Time medication </a:t>
            </a:r>
          </a:p>
          <a:p>
            <a:pPr marL="0" indent="0">
              <a:buNone/>
            </a:pPr>
            <a:r>
              <a:rPr lang="en-US" dirty="0"/>
              <a:t>should be taken 	                                                                        (11) Expiration date/discard  						         date/do not use by date </a:t>
            </a:r>
          </a:p>
          <a:p>
            <a:pPr marL="0" indent="0">
              <a:buNone/>
            </a:pPr>
            <a:r>
              <a:rPr lang="en-US" dirty="0"/>
              <a:t>(6) Any directions for use or special </a:t>
            </a:r>
          </a:p>
          <a:p>
            <a:pPr marL="0" indent="0">
              <a:buNone/>
            </a:pPr>
            <a:r>
              <a:rPr lang="en-US" dirty="0"/>
              <a:t>precautions (i.e.,, SHAKE WELL)</a:t>
            </a:r>
          </a:p>
          <a:p>
            <a:endParaRPr lang="en-US" dirty="0"/>
          </a:p>
        </p:txBody>
      </p:sp>
      <p:sp>
        <p:nvSpPr>
          <p:cNvPr id="5" name="Slide Number Placeholder 4"/>
          <p:cNvSpPr>
            <a:spLocks noGrp="1"/>
          </p:cNvSpPr>
          <p:nvPr>
            <p:ph type="sldNum" sz="quarter" idx="12"/>
          </p:nvPr>
        </p:nvSpPr>
        <p:spPr/>
        <p:txBody>
          <a:bodyPr/>
          <a:lstStyle/>
          <a:p>
            <a:fld id="{3C96C363-1A4D-4783-8015-0F80F2FDC670}" type="slidenum">
              <a:rPr lang="en-US" smtClean="0"/>
              <a:pPr/>
              <a:t>33</a:t>
            </a:fld>
            <a:endParaRPr lang="en-US"/>
          </a:p>
        </p:txBody>
      </p:sp>
      <p:pic>
        <p:nvPicPr>
          <p:cNvPr id="1026" name="Picture 2" descr="C:\Users\ljeffers\AppData\Local\Microsoft\Windows\Temporary Internet Files\Content.IE5\3S4ML5LP\RxPWL[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96" r="14634"/>
          <a:stretch/>
        </p:blipFill>
        <p:spPr bwMode="auto">
          <a:xfrm>
            <a:off x="3124200" y="2438400"/>
            <a:ext cx="2209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7239000" y="-203938"/>
            <a:ext cx="2280102" cy="2060627"/>
          </a:xfrm>
          <a:prstGeom prst="rect">
            <a:avLst/>
          </a:prstGeom>
        </p:spPr>
      </p:pic>
    </p:spTree>
    <p:extLst>
      <p:ext uri="{BB962C8B-B14F-4D97-AF65-F5344CB8AC3E}">
        <p14:creationId xmlns:p14="http://schemas.microsoft.com/office/powerpoint/2010/main" val="167876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62600"/>
            <a:ext cx="8229600" cy="563563"/>
          </a:xfrm>
        </p:spPr>
        <p:txBody>
          <a:bodyPr>
            <a:normAutofit fontScale="55000" lnSpcReduction="20000"/>
          </a:bodyPr>
          <a:lstStyle/>
          <a:p>
            <a:r>
              <a:rPr lang="en-US" b="1" dirty="0">
                <a:solidFill>
                  <a:schemeClr val="tx1"/>
                </a:solidFill>
              </a:rPr>
              <a:t>Amount to be taken, Frequency, Route, Dosage (Mg/ml), Refill date too long, Discard date before the last refill, No pharmacy name.</a:t>
            </a:r>
          </a:p>
        </p:txBody>
      </p:sp>
      <p:sp>
        <p:nvSpPr>
          <p:cNvPr id="4" name="Date Placeholder 3"/>
          <p:cNvSpPr>
            <a:spLocks noGrp="1"/>
          </p:cNvSpPr>
          <p:nvPr>
            <p:ph type="dt" sz="half" idx="10"/>
          </p:nvPr>
        </p:nvSpPr>
        <p:spPr>
          <a:xfrm>
            <a:off x="3276601" y="6324600"/>
            <a:ext cx="5172722" cy="396875"/>
          </a:xfrm>
        </p:spPr>
        <p:txBody>
          <a:bodyPr/>
          <a:lstStyle/>
          <a:p>
            <a:r>
              <a:rPr lang="en-US" sz="1600" dirty="0"/>
              <a:t>Ventilator Assisted Care Program 2015</a:t>
            </a:r>
          </a:p>
        </p:txBody>
      </p:sp>
      <p:sp>
        <p:nvSpPr>
          <p:cNvPr id="5" name="Slide Number Placeholder 4"/>
          <p:cNvSpPr>
            <a:spLocks noGrp="1"/>
          </p:cNvSpPr>
          <p:nvPr>
            <p:ph type="sldNum" sz="quarter" idx="12"/>
          </p:nvPr>
        </p:nvSpPr>
        <p:spPr/>
        <p:txBody>
          <a:bodyPr/>
          <a:lstStyle/>
          <a:p>
            <a:fld id="{3C96C363-1A4D-4783-8015-0F80F2FDC670}" type="slidenum">
              <a:rPr lang="en-US" smtClean="0"/>
              <a:pPr/>
              <a:t>34</a:t>
            </a:fld>
            <a:endParaRPr lang="en-US"/>
          </a:p>
        </p:txBody>
      </p:sp>
      <p:sp>
        <p:nvSpPr>
          <p:cNvPr id="6" name="Text Box 29"/>
          <p:cNvSpPr txBox="1"/>
          <p:nvPr/>
        </p:nvSpPr>
        <p:spPr>
          <a:xfrm>
            <a:off x="685800" y="381000"/>
            <a:ext cx="7696200" cy="5029200"/>
          </a:xfrm>
          <a:prstGeom prst="rect">
            <a:avLst/>
          </a:prstGeom>
          <a:no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effectLst/>
                <a:latin typeface="Calibri"/>
                <a:ea typeface="Calibri"/>
                <a:cs typeface="Times New Roman"/>
              </a:rPr>
              <a:t>(1) Cleary Clear                                                                                                                              Rx</a:t>
            </a:r>
          </a:p>
          <a:p>
            <a:pPr marL="0" marR="0">
              <a:lnSpc>
                <a:spcPct val="115000"/>
              </a:lnSpc>
              <a:spcBef>
                <a:spcPts val="0"/>
              </a:spcBef>
              <a:spcAft>
                <a:spcPts val="0"/>
              </a:spcAft>
            </a:pPr>
            <a:r>
              <a:rPr lang="en-US" sz="1600" b="1" dirty="0">
                <a:effectLst/>
                <a:latin typeface="Calibri"/>
                <a:ea typeface="Calibri"/>
                <a:cs typeface="Times New Roman"/>
              </a:rPr>
              <a:t> _____________________________________________________________________</a:t>
            </a:r>
          </a:p>
          <a:p>
            <a:pPr marL="0" marR="0" indent="457200">
              <a:lnSpc>
                <a:spcPct val="115000"/>
              </a:lnSpc>
              <a:spcBef>
                <a:spcPts val="0"/>
              </a:spcBef>
              <a:spcAft>
                <a:spcPts val="0"/>
              </a:spcAft>
            </a:pPr>
            <a:r>
              <a:rPr lang="en-US" sz="1600" b="1" dirty="0">
                <a:effectLst/>
                <a:latin typeface="Calibri"/>
                <a:ea typeface="Calibri"/>
                <a:cs typeface="Times New Roman"/>
              </a:rPr>
              <a:t>(2) Digoxin (generic for LANOXIN)</a:t>
            </a:r>
          </a:p>
          <a:p>
            <a:pPr marL="0" marR="0" indent="457200">
              <a:lnSpc>
                <a:spcPct val="115000"/>
              </a:lnSpc>
              <a:spcBef>
                <a:spcPts val="0"/>
              </a:spcBef>
              <a:spcAft>
                <a:spcPts val="0"/>
              </a:spcAft>
            </a:pPr>
            <a:r>
              <a:rPr lang="en-US" sz="1600" b="1" dirty="0">
                <a:effectLst/>
                <a:latin typeface="Calibri"/>
                <a:ea typeface="Calibri"/>
                <a:cs typeface="Times New Roman"/>
              </a:rPr>
              <a:t>(3) .125 mg</a:t>
            </a:r>
          </a:p>
          <a:p>
            <a:pPr marL="0" marR="0" indent="457200">
              <a:lnSpc>
                <a:spcPct val="115000"/>
              </a:lnSpc>
              <a:spcBef>
                <a:spcPts val="0"/>
              </a:spcBef>
              <a:spcAft>
                <a:spcPts val="0"/>
              </a:spcAft>
            </a:pPr>
            <a:r>
              <a:rPr lang="en-US" sz="1600" b="1" dirty="0">
                <a:effectLst/>
                <a:latin typeface="Calibri"/>
                <a:ea typeface="Calibri"/>
                <a:cs typeface="Times New Roman"/>
              </a:rPr>
              <a:t>(4)</a:t>
            </a:r>
          </a:p>
          <a:p>
            <a:pPr marL="0" marR="0" indent="457200">
              <a:lnSpc>
                <a:spcPct val="115000"/>
              </a:lnSpc>
              <a:spcBef>
                <a:spcPts val="0"/>
              </a:spcBef>
              <a:spcAft>
                <a:spcPts val="0"/>
              </a:spcAft>
            </a:pPr>
            <a:r>
              <a:rPr lang="en-US" sz="1600" b="1" dirty="0">
                <a:effectLst/>
                <a:latin typeface="Calibri"/>
                <a:ea typeface="Calibri"/>
                <a:cs typeface="Times New Roman"/>
              </a:rPr>
              <a:t>(5) Take as needed</a:t>
            </a:r>
          </a:p>
          <a:p>
            <a:pPr marL="0" marR="0" indent="457200">
              <a:lnSpc>
                <a:spcPct val="115000"/>
              </a:lnSpc>
              <a:spcBef>
                <a:spcPts val="0"/>
              </a:spcBef>
              <a:spcAft>
                <a:spcPts val="0"/>
              </a:spcAft>
            </a:pPr>
            <a:r>
              <a:rPr lang="en-US" sz="1600" b="1" dirty="0">
                <a:effectLst/>
                <a:latin typeface="Calibri"/>
                <a:ea typeface="Calibri"/>
                <a:cs typeface="Times New Roman"/>
              </a:rPr>
              <a:t>(6) Hold for heart rate less than 60</a:t>
            </a:r>
          </a:p>
          <a:p>
            <a:pPr marL="0" marR="0" indent="457200">
              <a:lnSpc>
                <a:spcPct val="115000"/>
              </a:lnSpc>
              <a:spcBef>
                <a:spcPts val="0"/>
              </a:spcBef>
              <a:spcAft>
                <a:spcPts val="0"/>
              </a:spcAft>
            </a:pPr>
            <a:r>
              <a:rPr lang="en-US" sz="1600" b="1" dirty="0">
                <a:effectLst/>
                <a:latin typeface="Calibri"/>
                <a:ea typeface="Calibri"/>
                <a:cs typeface="Times New Roman"/>
              </a:rPr>
              <a:t> </a:t>
            </a:r>
          </a:p>
          <a:p>
            <a:pPr marL="0" marR="0">
              <a:lnSpc>
                <a:spcPct val="115000"/>
              </a:lnSpc>
              <a:spcBef>
                <a:spcPts val="0"/>
              </a:spcBef>
              <a:spcAft>
                <a:spcPts val="0"/>
              </a:spcAft>
            </a:pPr>
            <a:r>
              <a:rPr lang="en-US" sz="1600" b="1" dirty="0">
                <a:effectLst/>
                <a:latin typeface="Calibri"/>
                <a:ea typeface="Calibri"/>
                <a:cs typeface="Times New Roman"/>
              </a:rPr>
              <a:t>(7) Fill Date: April 1, 2012 		                          3 Refills before 07/1/2013</a:t>
            </a:r>
          </a:p>
          <a:p>
            <a:pPr marL="0" marR="0">
              <a:lnSpc>
                <a:spcPct val="115000"/>
              </a:lnSpc>
              <a:spcBef>
                <a:spcPts val="0"/>
              </a:spcBef>
              <a:spcAft>
                <a:spcPts val="0"/>
              </a:spcAft>
            </a:pPr>
            <a:r>
              <a:rPr lang="en-US" sz="1600" b="1" dirty="0">
                <a:effectLst/>
                <a:latin typeface="Calibri"/>
                <a:ea typeface="Calibri"/>
                <a:cs typeface="Times New Roman"/>
              </a:rPr>
              <a:t> </a:t>
            </a:r>
          </a:p>
          <a:p>
            <a:pPr marL="0" marR="0">
              <a:lnSpc>
                <a:spcPct val="115000"/>
              </a:lnSpc>
              <a:spcBef>
                <a:spcPts val="0"/>
              </a:spcBef>
              <a:spcAft>
                <a:spcPts val="0"/>
              </a:spcAft>
            </a:pPr>
            <a:r>
              <a:rPr lang="en-US" sz="1600" b="1" dirty="0">
                <a:effectLst/>
                <a:latin typeface="Calibri"/>
                <a:ea typeface="Calibri"/>
                <a:cs typeface="Times New Roman"/>
              </a:rPr>
              <a:t>(8) Dr. Will Clarify, MD. 			            (10) Rx # 772005</a:t>
            </a:r>
          </a:p>
          <a:p>
            <a:pPr marL="0" marR="0">
              <a:lnSpc>
                <a:spcPct val="115000"/>
              </a:lnSpc>
              <a:spcBef>
                <a:spcPts val="0"/>
              </a:spcBef>
              <a:spcAft>
                <a:spcPts val="0"/>
              </a:spcAft>
            </a:pPr>
            <a:r>
              <a:rPr lang="en-US" sz="1600" b="1" dirty="0">
                <a:effectLst/>
                <a:latin typeface="Calibri"/>
                <a:ea typeface="Calibri"/>
                <a:cs typeface="Times New Roman"/>
              </a:rPr>
              <a:t> </a:t>
            </a:r>
          </a:p>
          <a:p>
            <a:pPr marL="0" marR="0">
              <a:lnSpc>
                <a:spcPct val="115000"/>
              </a:lnSpc>
              <a:spcBef>
                <a:spcPts val="0"/>
              </a:spcBef>
              <a:spcAft>
                <a:spcPts val="0"/>
              </a:spcAft>
            </a:pPr>
            <a:r>
              <a:rPr lang="en-US" sz="1600" b="1" dirty="0">
                <a:effectLst/>
                <a:latin typeface="Calibri"/>
                <a:ea typeface="Calibri"/>
                <a:cs typeface="Times New Roman"/>
              </a:rPr>
              <a:t>(9) PHARMACY 			                         (11) Discard after 04/1/2013</a:t>
            </a:r>
          </a:p>
          <a:p>
            <a:pPr marL="0" marR="0">
              <a:lnSpc>
                <a:spcPct val="115000"/>
              </a:lnSpc>
              <a:spcBef>
                <a:spcPts val="0"/>
              </a:spcBef>
              <a:spcAft>
                <a:spcPts val="0"/>
              </a:spcAft>
            </a:pPr>
            <a:r>
              <a:rPr lang="en-US" sz="1600" b="1" dirty="0">
                <a:effectLst/>
                <a:latin typeface="Calibri"/>
                <a:ea typeface="Calibri"/>
                <a:cs typeface="Times New Roman"/>
              </a:rPr>
              <a:t>2300 Flagler Avenue</a:t>
            </a:r>
          </a:p>
          <a:p>
            <a:pPr marL="0" marR="0">
              <a:lnSpc>
                <a:spcPct val="115000"/>
              </a:lnSpc>
              <a:spcBef>
                <a:spcPts val="0"/>
              </a:spcBef>
              <a:spcAft>
                <a:spcPts val="0"/>
              </a:spcAft>
            </a:pPr>
            <a:r>
              <a:rPr lang="en-US" sz="1600" b="1" dirty="0">
                <a:effectLst/>
                <a:latin typeface="Calibri"/>
                <a:ea typeface="Calibri"/>
                <a:cs typeface="Times New Roman"/>
              </a:rPr>
              <a:t>Flagler Beach, LA 32136</a:t>
            </a:r>
          </a:p>
          <a:p>
            <a:pPr marL="0" marR="0">
              <a:lnSpc>
                <a:spcPct val="115000"/>
              </a:lnSpc>
              <a:spcBef>
                <a:spcPts val="0"/>
              </a:spcBef>
              <a:spcAft>
                <a:spcPts val="0"/>
              </a:spcAft>
            </a:pPr>
            <a:r>
              <a:rPr lang="en-US" sz="1600" b="1" dirty="0">
                <a:effectLst/>
                <a:latin typeface="Calibri"/>
                <a:ea typeface="Calibri"/>
                <a:cs typeface="Times New Roman"/>
              </a:rPr>
              <a:t>504-555-5555</a:t>
            </a:r>
          </a:p>
        </p:txBody>
      </p:sp>
    </p:spTree>
    <p:extLst>
      <p:ext uri="{BB962C8B-B14F-4D97-AF65-F5344CB8AC3E}">
        <p14:creationId xmlns:p14="http://schemas.microsoft.com/office/powerpoint/2010/main" val="3122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fontScale="90000"/>
          </a:bodyPr>
          <a:lstStyle/>
          <a:p>
            <a:r>
              <a:rPr lang="en-US" dirty="0">
                <a:latin typeface="Arial Black" panose="020B0A04020102020204" pitchFamily="34" charset="0"/>
              </a:rPr>
              <a:t>Classification of Medications</a:t>
            </a:r>
          </a:p>
        </p:txBody>
      </p:sp>
      <p:sp>
        <p:nvSpPr>
          <p:cNvPr id="3" name="Content Placeholder 2"/>
          <p:cNvSpPr>
            <a:spLocks noGrp="1"/>
          </p:cNvSpPr>
          <p:nvPr>
            <p:ph idx="1"/>
          </p:nvPr>
        </p:nvSpPr>
        <p:spPr/>
        <p:txBody>
          <a:bodyPr/>
          <a:lstStyle/>
          <a:p>
            <a:r>
              <a:rPr lang="en-US" dirty="0"/>
              <a:t>Prescribed Medication (Rx)</a:t>
            </a:r>
          </a:p>
          <a:p>
            <a:r>
              <a:rPr lang="en-US" dirty="0"/>
              <a:t>Over the Counter (OTC)</a:t>
            </a:r>
          </a:p>
          <a:p>
            <a:r>
              <a:rPr lang="en-US" dirty="0"/>
              <a:t>Controlled Medication</a:t>
            </a:r>
          </a:p>
          <a:p>
            <a:pPr marL="0" indent="0">
              <a:buNone/>
            </a:pPr>
            <a:endParaRPr lang="en-US" dirty="0"/>
          </a:p>
        </p:txBody>
      </p:sp>
    </p:spTree>
    <p:extLst>
      <p:ext uri="{BB962C8B-B14F-4D97-AF65-F5344CB8AC3E}">
        <p14:creationId xmlns:p14="http://schemas.microsoft.com/office/powerpoint/2010/main" val="586824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dirty="0">
                <a:latin typeface="Arial Black" panose="020B0A04020102020204" pitchFamily="34" charset="0"/>
              </a:rPr>
              <a:t>Medication Effects on the Body</a:t>
            </a:r>
          </a:p>
        </p:txBody>
      </p:sp>
      <p:sp>
        <p:nvSpPr>
          <p:cNvPr id="3" name="Content Placeholder 2"/>
          <p:cNvSpPr>
            <a:spLocks noGrp="1"/>
          </p:cNvSpPr>
          <p:nvPr>
            <p:ph idx="1"/>
          </p:nvPr>
        </p:nvSpPr>
        <p:spPr/>
        <p:txBody>
          <a:bodyPr/>
          <a:lstStyle/>
          <a:p>
            <a:r>
              <a:rPr lang="en-US" dirty="0"/>
              <a:t>Desired Effects (Therapeutic Effects)</a:t>
            </a:r>
          </a:p>
          <a:p>
            <a:r>
              <a:rPr lang="en-US" dirty="0"/>
              <a:t>Side Effects (Unwanted Effects)</a:t>
            </a:r>
          </a:p>
          <a:p>
            <a:r>
              <a:rPr lang="en-US" dirty="0"/>
              <a:t>Adverse reaction (Not expected/Do not want)</a:t>
            </a:r>
          </a:p>
          <a:p>
            <a:r>
              <a:rPr lang="en-US" dirty="0"/>
              <a:t>No Apparent Desired Effects</a:t>
            </a:r>
          </a:p>
          <a:p>
            <a:r>
              <a:rPr lang="en-US" dirty="0"/>
              <a:t>Interactions</a:t>
            </a:r>
          </a:p>
        </p:txBody>
      </p:sp>
    </p:spTree>
    <p:extLst>
      <p:ext uri="{BB962C8B-B14F-4D97-AF65-F5344CB8AC3E}">
        <p14:creationId xmlns:p14="http://schemas.microsoft.com/office/powerpoint/2010/main" val="1973007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Allergic Reactions</a:t>
            </a:r>
          </a:p>
        </p:txBody>
      </p:sp>
      <p:sp>
        <p:nvSpPr>
          <p:cNvPr id="3" name="Content Placeholder 2"/>
          <p:cNvSpPr>
            <a:spLocks noGrp="1"/>
          </p:cNvSpPr>
          <p:nvPr>
            <p:ph idx="1"/>
          </p:nvPr>
        </p:nvSpPr>
        <p:spPr/>
        <p:txBody>
          <a:bodyPr/>
          <a:lstStyle/>
          <a:p>
            <a:r>
              <a:rPr lang="en-US" dirty="0"/>
              <a:t>Life threatening</a:t>
            </a:r>
          </a:p>
          <a:p>
            <a:r>
              <a:rPr lang="en-US" dirty="0"/>
              <a:t>Observable changes in the body</a:t>
            </a:r>
          </a:p>
          <a:p>
            <a:r>
              <a:rPr lang="en-US" dirty="0"/>
              <a:t>Redness, swelling, itching, difficulty breathing, wheezing</a:t>
            </a:r>
          </a:p>
          <a:p>
            <a:r>
              <a:rPr lang="en-US" dirty="0"/>
              <a:t>Seizures or even death</a:t>
            </a:r>
          </a:p>
          <a:p>
            <a:r>
              <a:rPr lang="en-US" dirty="0"/>
              <a:t>Any symptoms</a:t>
            </a:r>
          </a:p>
        </p:txBody>
      </p:sp>
    </p:spTree>
    <p:extLst>
      <p:ext uri="{BB962C8B-B14F-4D97-AF65-F5344CB8AC3E}">
        <p14:creationId xmlns:p14="http://schemas.microsoft.com/office/powerpoint/2010/main" val="958722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Medication Safety</a:t>
            </a:r>
          </a:p>
        </p:txBody>
      </p:sp>
      <p:sp>
        <p:nvSpPr>
          <p:cNvPr id="3" name="Content Placeholder 2"/>
          <p:cNvSpPr>
            <a:spLocks noGrp="1"/>
          </p:cNvSpPr>
          <p:nvPr>
            <p:ph idx="1"/>
          </p:nvPr>
        </p:nvSpPr>
        <p:spPr/>
        <p:txBody>
          <a:bodyPr/>
          <a:lstStyle/>
          <a:p>
            <a:r>
              <a:rPr lang="en-US" dirty="0"/>
              <a:t>First dose given at home</a:t>
            </a:r>
          </a:p>
          <a:p>
            <a:r>
              <a:rPr lang="en-US" dirty="0"/>
              <a:t>Authorization to administer medication one school term or change</a:t>
            </a:r>
          </a:p>
        </p:txBody>
      </p:sp>
    </p:spTree>
    <p:extLst>
      <p:ext uri="{BB962C8B-B14F-4D97-AF65-F5344CB8AC3E}">
        <p14:creationId xmlns:p14="http://schemas.microsoft.com/office/powerpoint/2010/main" val="1447043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600" b="1" dirty="0">
                <a:latin typeface="Arial Black" panose="020B0A04020102020204" pitchFamily="34" charset="0"/>
              </a:rPr>
              <a:t>Administration Guidelines-</a:t>
            </a:r>
            <a:r>
              <a:rPr lang="en-US" altLang="en-US" sz="3600" b="1" dirty="0"/>
              <a:t>--</a:t>
            </a:r>
          </a:p>
        </p:txBody>
      </p:sp>
      <p:sp>
        <p:nvSpPr>
          <p:cNvPr id="14339" name="Rectangle 3"/>
          <p:cNvSpPr>
            <a:spLocks noGrp="1" noChangeArrowheads="1"/>
          </p:cNvSpPr>
          <p:nvPr>
            <p:ph type="body" idx="1"/>
          </p:nvPr>
        </p:nvSpPr>
        <p:spPr>
          <a:xfrm>
            <a:off x="685800" y="1905000"/>
            <a:ext cx="7772400" cy="4343400"/>
          </a:xfrm>
        </p:spPr>
        <p:txBody>
          <a:bodyPr>
            <a:normAutofit/>
          </a:bodyPr>
          <a:lstStyle/>
          <a:p>
            <a:pPr eaLnBrk="1" hangingPunct="1">
              <a:buFont typeface="Wingdings" pitchFamily="2" charset="2"/>
              <a:buChar char="q"/>
            </a:pPr>
            <a:r>
              <a:rPr lang="en-US" altLang="en-US" dirty="0"/>
              <a:t>Abbreviations</a:t>
            </a:r>
          </a:p>
          <a:p>
            <a:pPr eaLnBrk="1" hangingPunct="1">
              <a:buFont typeface="Wingdings" pitchFamily="2" charset="2"/>
              <a:buChar char="q"/>
            </a:pPr>
            <a:r>
              <a:rPr lang="en-US" altLang="en-US" dirty="0"/>
              <a:t>When in doubt, write it out</a:t>
            </a:r>
          </a:p>
          <a:p>
            <a:pPr eaLnBrk="1" hangingPunct="1">
              <a:buFont typeface="Wingdings" pitchFamily="2" charset="2"/>
              <a:buChar char="q"/>
            </a:pPr>
            <a:r>
              <a:rPr lang="en-US" altLang="en-US" dirty="0"/>
              <a:t>Suggested that no one uses</a:t>
            </a:r>
          </a:p>
        </p:txBody>
      </p:sp>
      <p:sp>
        <p:nvSpPr>
          <p:cNvPr id="14340" name="Rectangle 4"/>
          <p:cNvSpPr>
            <a:spLocks noChangeArrowheads="1"/>
          </p:cNvSpPr>
          <p:nvPr/>
        </p:nvSpPr>
        <p:spPr bwMode="auto">
          <a:xfrm>
            <a:off x="533400" y="10668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sz="2800">
              <a:solidFill>
                <a:schemeClr val="tx2"/>
              </a:solidFill>
            </a:endParaRPr>
          </a:p>
        </p:txBody>
      </p:sp>
    </p:spTree>
    <p:extLst>
      <p:ext uri="{BB962C8B-B14F-4D97-AF65-F5344CB8AC3E}">
        <p14:creationId xmlns:p14="http://schemas.microsoft.com/office/powerpoint/2010/main" val="71470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latin typeface="Arial Black" panose="020B0A04020102020204" pitchFamily="34" charset="0"/>
              </a:rPr>
              <a:t>It’s the Law</a:t>
            </a:r>
          </a:p>
        </p:txBody>
      </p:sp>
      <p:sp>
        <p:nvSpPr>
          <p:cNvPr id="3" name="Content Placeholder 2"/>
          <p:cNvSpPr>
            <a:spLocks noGrp="1"/>
          </p:cNvSpPr>
          <p:nvPr>
            <p:ph idx="1"/>
          </p:nvPr>
        </p:nvSpPr>
        <p:spPr>
          <a:xfrm>
            <a:off x="228600" y="2057401"/>
            <a:ext cx="8686800" cy="3810000"/>
          </a:xfrm>
        </p:spPr>
        <p:txBody>
          <a:bodyPr/>
          <a:lstStyle/>
          <a:p>
            <a:r>
              <a:rPr lang="en-US" b="1" dirty="0">
                <a:latin typeface="Arial Black" panose="020B0A04020102020204" pitchFamily="34" charset="0"/>
                <a:cs typeface="Arial" panose="020B0604020202020204" pitchFamily="34" charset="0"/>
              </a:rPr>
              <a:t>Every child has a right to a free public education.</a:t>
            </a:r>
          </a:p>
        </p:txBody>
      </p:sp>
      <p:pic>
        <p:nvPicPr>
          <p:cNvPr id="6" name="Picture 2" descr="C:\Users\Lei\AppData\Local\Microsoft\Windows\Temporary Internet Files\Content.IE5\GAA77WWB\MP9004017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191000"/>
            <a:ext cx="2743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151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Medication Storage</a:t>
            </a:r>
          </a:p>
        </p:txBody>
      </p:sp>
      <p:sp>
        <p:nvSpPr>
          <p:cNvPr id="3" name="Content Placeholder 2"/>
          <p:cNvSpPr>
            <a:spLocks noGrp="1"/>
          </p:cNvSpPr>
          <p:nvPr>
            <p:ph idx="1"/>
          </p:nvPr>
        </p:nvSpPr>
        <p:spPr/>
        <p:txBody>
          <a:bodyPr>
            <a:normAutofit lnSpcReduction="10000"/>
          </a:bodyPr>
          <a:lstStyle/>
          <a:p>
            <a:r>
              <a:rPr lang="en-US" dirty="0"/>
              <a:t>Double locked storage</a:t>
            </a:r>
          </a:p>
          <a:p>
            <a:endParaRPr lang="en-US" dirty="0"/>
          </a:p>
          <a:p>
            <a:r>
              <a:rPr lang="en-US" dirty="0"/>
              <a:t>Limited access  </a:t>
            </a:r>
          </a:p>
          <a:p>
            <a:endParaRPr lang="en-US" dirty="0"/>
          </a:p>
          <a:p>
            <a:r>
              <a:rPr lang="en-US" dirty="0"/>
              <a:t>Store in original container</a:t>
            </a:r>
          </a:p>
          <a:p>
            <a:endParaRPr lang="en-US" dirty="0"/>
          </a:p>
          <a:p>
            <a:r>
              <a:rPr lang="en-US" dirty="0"/>
              <a:t>Do not dispose down the </a:t>
            </a:r>
          </a:p>
          <a:p>
            <a:pPr marL="0" indent="0">
              <a:buNone/>
            </a:pPr>
            <a:r>
              <a:rPr lang="en-US" dirty="0"/>
              <a:t>    drain</a:t>
            </a:r>
          </a:p>
          <a:p>
            <a:endParaRPr lang="en-US" dirty="0"/>
          </a:p>
        </p:txBody>
      </p:sp>
      <p:pic>
        <p:nvPicPr>
          <p:cNvPr id="4" name="Picture 3"/>
          <p:cNvPicPr>
            <a:picLocks noChangeAspect="1"/>
          </p:cNvPicPr>
          <p:nvPr/>
        </p:nvPicPr>
        <p:blipFill>
          <a:blip r:embed="rId2"/>
          <a:stretch>
            <a:fillRect/>
          </a:stretch>
        </p:blipFill>
        <p:spPr>
          <a:xfrm>
            <a:off x="152400" y="193669"/>
            <a:ext cx="1285659" cy="1304938"/>
          </a:xfrm>
          <a:prstGeom prst="rect">
            <a:avLst/>
          </a:prstGeom>
        </p:spPr>
      </p:pic>
      <p:pic>
        <p:nvPicPr>
          <p:cNvPr id="5" name="Picture 4"/>
          <p:cNvPicPr>
            <a:picLocks noChangeAspect="1"/>
          </p:cNvPicPr>
          <p:nvPr/>
        </p:nvPicPr>
        <p:blipFill>
          <a:blip r:embed="rId3"/>
          <a:stretch>
            <a:fillRect/>
          </a:stretch>
        </p:blipFill>
        <p:spPr>
          <a:xfrm>
            <a:off x="5562600" y="4114800"/>
            <a:ext cx="3255546" cy="2530059"/>
          </a:xfrm>
          <a:prstGeom prst="rect">
            <a:avLst/>
          </a:prstGeom>
        </p:spPr>
      </p:pic>
    </p:spTree>
    <p:extLst>
      <p:ext uri="{BB962C8B-B14F-4D97-AF65-F5344CB8AC3E}">
        <p14:creationId xmlns:p14="http://schemas.microsoft.com/office/powerpoint/2010/main" val="505555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47" y="0"/>
            <a:ext cx="8229600" cy="1143000"/>
          </a:xfrm>
        </p:spPr>
        <p:txBody>
          <a:bodyPr/>
          <a:lstStyle/>
          <a:p>
            <a:r>
              <a:rPr lang="en-US" dirty="0">
                <a:latin typeface="Arial Black" panose="020B0A04020102020204" pitchFamily="34" charset="0"/>
              </a:rPr>
              <a:t>Medication Errors</a:t>
            </a:r>
          </a:p>
        </p:txBody>
      </p:sp>
      <p:sp>
        <p:nvSpPr>
          <p:cNvPr id="3" name="Content Placeholder 2"/>
          <p:cNvSpPr>
            <a:spLocks noGrp="1"/>
          </p:cNvSpPr>
          <p:nvPr>
            <p:ph idx="1"/>
          </p:nvPr>
        </p:nvSpPr>
        <p:spPr>
          <a:xfrm>
            <a:off x="228600" y="914400"/>
            <a:ext cx="8763000" cy="5791200"/>
          </a:xfrm>
        </p:spPr>
        <p:txBody>
          <a:bodyPr>
            <a:normAutofit fontScale="70000" lnSpcReduction="20000"/>
          </a:bodyPr>
          <a:lstStyle/>
          <a:p>
            <a:endParaRPr lang="en-US" dirty="0"/>
          </a:p>
          <a:p>
            <a:r>
              <a:rPr lang="en-US" dirty="0"/>
              <a:t>(1)	Failure to administer the medication</a:t>
            </a:r>
          </a:p>
          <a:p>
            <a:endParaRPr lang="en-US" dirty="0"/>
          </a:p>
          <a:p>
            <a:r>
              <a:rPr lang="en-US" dirty="0"/>
              <a:t>(2)	Failure to administer the right medication</a:t>
            </a:r>
          </a:p>
          <a:p>
            <a:endParaRPr lang="en-US" dirty="0"/>
          </a:p>
          <a:p>
            <a:r>
              <a:rPr lang="en-US" dirty="0"/>
              <a:t>(3)	Failure to administer the right medication to the right student</a:t>
            </a:r>
          </a:p>
          <a:p>
            <a:endParaRPr lang="en-US" dirty="0"/>
          </a:p>
          <a:p>
            <a:r>
              <a:rPr lang="en-US" dirty="0"/>
              <a:t>(4)	Failure to administer the mediation within appropriate time frames; (Unless otherwise specified, the acceptable time is 30 minutes before or after the specified time.)</a:t>
            </a:r>
          </a:p>
          <a:p>
            <a:endParaRPr lang="en-US" dirty="0"/>
          </a:p>
          <a:p>
            <a:r>
              <a:rPr lang="en-US" dirty="0"/>
              <a:t>(5)	Failure to administer the medication in the correct dosage, and</a:t>
            </a:r>
          </a:p>
          <a:p>
            <a:endParaRPr lang="en-US" dirty="0"/>
          </a:p>
          <a:p>
            <a:r>
              <a:rPr lang="en-US" dirty="0"/>
              <a:t>(6)	Failure to administer the medication by the correct route in accord with accepted practice</a:t>
            </a:r>
          </a:p>
          <a:p>
            <a:endParaRPr lang="en-US" dirty="0"/>
          </a:p>
        </p:txBody>
      </p:sp>
    </p:spTree>
    <p:extLst>
      <p:ext uri="{BB962C8B-B14F-4D97-AF65-F5344CB8AC3E}">
        <p14:creationId xmlns:p14="http://schemas.microsoft.com/office/powerpoint/2010/main" val="1548189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685800"/>
            <a:ext cx="7239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92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r>
              <a:rPr lang="en-US" dirty="0">
                <a:latin typeface="Arial Black" panose="020B0A04020102020204" pitchFamily="34" charset="0"/>
              </a:rPr>
              <a:t>Documentation</a:t>
            </a:r>
          </a:p>
        </p:txBody>
      </p:sp>
      <p:sp>
        <p:nvSpPr>
          <p:cNvPr id="3" name="Content Placeholder 2"/>
          <p:cNvSpPr>
            <a:spLocks noGrp="1"/>
          </p:cNvSpPr>
          <p:nvPr>
            <p:ph idx="1"/>
          </p:nvPr>
        </p:nvSpPr>
        <p:spPr>
          <a:xfrm>
            <a:off x="457200" y="960438"/>
            <a:ext cx="8534400" cy="5897562"/>
          </a:xfrm>
        </p:spPr>
        <p:txBody>
          <a:bodyPr>
            <a:normAutofit fontScale="62500" lnSpcReduction="20000"/>
          </a:bodyPr>
          <a:lstStyle/>
          <a:p>
            <a:r>
              <a:rPr lang="en-US" sz="3800" dirty="0"/>
              <a:t>Documentation is very important.    </a:t>
            </a:r>
          </a:p>
          <a:p>
            <a:r>
              <a:rPr lang="en-US" sz="3800" dirty="0"/>
              <a:t>A medication record must be kept for each student. </a:t>
            </a:r>
          </a:p>
          <a:p>
            <a:r>
              <a:rPr lang="en-US" sz="3800" dirty="0"/>
              <a:t>Each medication given must be recorded on a separate form. </a:t>
            </a:r>
          </a:p>
          <a:p>
            <a:r>
              <a:rPr lang="en-US" sz="3800" dirty="0"/>
              <a:t>The log contains the student’s name, the prescribed medication and dosage, the route the medication is to be given, the time the medication is scheduled to be given, and any student allergies.</a:t>
            </a:r>
          </a:p>
          <a:p>
            <a:r>
              <a:rPr lang="en-US" sz="3800" dirty="0"/>
              <a:t>Prescription, Medication bottles, and paperwork must match.  </a:t>
            </a:r>
          </a:p>
          <a:p>
            <a:r>
              <a:rPr lang="en-US" sz="3800" dirty="0"/>
              <a:t>Whenever a change in the dose of the same medication is ordered by the physician, a new Medication Request form must be created. </a:t>
            </a:r>
          </a:p>
          <a:p>
            <a:r>
              <a:rPr lang="en-US" sz="3800" dirty="0"/>
              <a:t>Do not give the medication if the medication label is missing or the label cannot be read.  </a:t>
            </a:r>
          </a:p>
          <a:p>
            <a:r>
              <a:rPr lang="en-US" sz="3800" dirty="0"/>
              <a:t>All documentation shall be recorded in ink and shall not be altered.</a:t>
            </a:r>
          </a:p>
          <a:p>
            <a:r>
              <a:rPr lang="en-US" sz="3800" dirty="0"/>
              <a:t>Must use the correct form.</a:t>
            </a:r>
          </a:p>
          <a:p>
            <a:endParaRPr lang="en-US" dirty="0"/>
          </a:p>
          <a:p>
            <a:endParaRPr lang="en-US" dirty="0"/>
          </a:p>
        </p:txBody>
      </p:sp>
    </p:spTree>
    <p:extLst>
      <p:ext uri="{BB962C8B-B14F-4D97-AF65-F5344CB8AC3E}">
        <p14:creationId xmlns:p14="http://schemas.microsoft.com/office/powerpoint/2010/main" val="4092532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Documentation</a:t>
            </a:r>
          </a:p>
        </p:txBody>
      </p:sp>
      <p:sp>
        <p:nvSpPr>
          <p:cNvPr id="3" name="Content Placeholder 2"/>
          <p:cNvSpPr>
            <a:spLocks noGrp="1"/>
          </p:cNvSpPr>
          <p:nvPr>
            <p:ph idx="1"/>
          </p:nvPr>
        </p:nvSpPr>
        <p:spPr/>
        <p:txBody>
          <a:bodyPr>
            <a:normAutofit/>
          </a:bodyPr>
          <a:lstStyle/>
          <a:p>
            <a:pPr marL="0" indent="0">
              <a:buNone/>
            </a:pPr>
            <a:r>
              <a:rPr lang="en-US" sz="4400" b="1" dirty="0"/>
              <a:t>Not Documented …………Not Done!</a:t>
            </a:r>
          </a:p>
        </p:txBody>
      </p:sp>
      <p:pic>
        <p:nvPicPr>
          <p:cNvPr id="6147" name="Picture 3" descr="C:\Users\Lei\AppData\Local\Microsoft\Windows\Temporary Internet Files\Content.IE5\3HY2OA5W\MC9004231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720446"/>
            <a:ext cx="1827886" cy="182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16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Questions?</a:t>
            </a:r>
          </a:p>
        </p:txBody>
      </p:sp>
      <p:sp>
        <p:nvSpPr>
          <p:cNvPr id="3" name="Content Placeholder 2"/>
          <p:cNvSpPr>
            <a:spLocks noGrp="1"/>
          </p:cNvSpPr>
          <p:nvPr>
            <p:ph idx="1"/>
          </p:nvPr>
        </p:nvSpPr>
        <p:spPr/>
        <p:txBody>
          <a:bodyPr/>
          <a:lstStyle/>
          <a:p>
            <a:r>
              <a:rPr lang="en-US" dirty="0"/>
              <a:t>The End</a:t>
            </a:r>
          </a:p>
        </p:txBody>
      </p:sp>
      <p:pic>
        <p:nvPicPr>
          <p:cNvPr id="8194" name="Picture 2" descr="C:\Users\ljeffers\AppData\Local\Microsoft\Windows\Temporary Internet Files\Content.IE5\3S4ML5LP\MC9000480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971800"/>
            <a:ext cx="3048000" cy="299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488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latin typeface="Arial Black" panose="020B0A04020102020204" pitchFamily="34" charset="0"/>
              </a:rPr>
              <a:t>Reference</a:t>
            </a:r>
          </a:p>
        </p:txBody>
      </p:sp>
      <p:sp>
        <p:nvSpPr>
          <p:cNvPr id="3" name="Content Placeholder 2"/>
          <p:cNvSpPr>
            <a:spLocks noGrp="1"/>
          </p:cNvSpPr>
          <p:nvPr>
            <p:ph idx="1"/>
          </p:nvPr>
        </p:nvSpPr>
        <p:spPr/>
        <p:txBody>
          <a:bodyPr/>
          <a:lstStyle/>
          <a:p>
            <a:r>
              <a:rPr lang="en-US" dirty="0"/>
              <a:t> Louisiana Department of Education, (2006).  Nurses Medication Resources Guide.  Children’s Hospital New Orleans Pursuant to R. S. 43:31.</a:t>
            </a:r>
          </a:p>
        </p:txBody>
      </p:sp>
    </p:spTree>
    <p:extLst>
      <p:ext uri="{BB962C8B-B14F-4D97-AF65-F5344CB8AC3E}">
        <p14:creationId xmlns:p14="http://schemas.microsoft.com/office/powerpoint/2010/main" val="2129743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rmAutofit fontScale="90000"/>
          </a:bodyPr>
          <a:lstStyle/>
          <a:p>
            <a:r>
              <a:rPr lang="en-US" sz="3500" b="1" dirty="0">
                <a:latin typeface="Arial Black" panose="020B0A04020102020204" pitchFamily="34" charset="0"/>
              </a:rPr>
              <a:t>Emergency Medication Administration</a:t>
            </a:r>
          </a:p>
        </p:txBody>
      </p:sp>
      <p:sp>
        <p:nvSpPr>
          <p:cNvPr id="3" name="Content Placeholder 2"/>
          <p:cNvSpPr>
            <a:spLocks noGrp="1"/>
          </p:cNvSpPr>
          <p:nvPr>
            <p:ph idx="1"/>
          </p:nvPr>
        </p:nvSpPr>
        <p:spPr/>
        <p:txBody>
          <a:bodyPr/>
          <a:lstStyle/>
          <a:p>
            <a:r>
              <a:rPr lang="en-US" dirty="0"/>
              <a:t>Allergic reactions - Epinephrine</a:t>
            </a:r>
          </a:p>
          <a:p>
            <a:r>
              <a:rPr lang="en-US" dirty="0"/>
              <a:t>Seizures - </a:t>
            </a:r>
            <a:r>
              <a:rPr lang="en-US" dirty="0" err="1"/>
              <a:t>Diastat</a:t>
            </a:r>
            <a:endParaRPr lang="en-US" dirty="0"/>
          </a:p>
        </p:txBody>
      </p:sp>
    </p:spTree>
    <p:extLst>
      <p:ext uri="{BB962C8B-B14F-4D97-AF65-F5344CB8AC3E}">
        <p14:creationId xmlns:p14="http://schemas.microsoft.com/office/powerpoint/2010/main" val="1928386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Check-offs</a:t>
            </a:r>
          </a:p>
        </p:txBody>
      </p:sp>
    </p:spTree>
    <p:extLst>
      <p:ext uri="{BB962C8B-B14F-4D97-AF65-F5344CB8AC3E}">
        <p14:creationId xmlns:p14="http://schemas.microsoft.com/office/powerpoint/2010/main" val="82174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Post-Test</a:t>
            </a:r>
          </a:p>
        </p:txBody>
      </p:sp>
      <p:sp>
        <p:nvSpPr>
          <p:cNvPr id="3" name="Content Placeholder 2"/>
          <p:cNvSpPr>
            <a:spLocks noGrp="1"/>
          </p:cNvSpPr>
          <p:nvPr>
            <p:ph idx="1"/>
          </p:nvPr>
        </p:nvSpPr>
        <p:spPr/>
        <p:txBody>
          <a:bodyPr>
            <a:normAutofit fontScale="70000" lnSpcReduction="20000"/>
          </a:bodyPr>
          <a:lstStyle/>
          <a:p>
            <a:endParaRPr lang="en-US" dirty="0"/>
          </a:p>
          <a:p>
            <a:r>
              <a:rPr lang="en-US" dirty="0"/>
              <a:t>The first action you take when you are unclear about administering a medication is:</a:t>
            </a:r>
          </a:p>
          <a:p>
            <a:pPr marL="0" indent="0">
              <a:buNone/>
            </a:pPr>
            <a:r>
              <a:rPr lang="en-US" dirty="0"/>
              <a:t>		A.	Check with the student</a:t>
            </a:r>
          </a:p>
          <a:p>
            <a:pPr marL="0" indent="0">
              <a:buNone/>
            </a:pPr>
            <a:r>
              <a:rPr lang="en-US" dirty="0"/>
              <a:t>		B.	Check with the prescriber</a:t>
            </a:r>
          </a:p>
          <a:p>
            <a:pPr marL="0" indent="0">
              <a:buNone/>
            </a:pPr>
            <a:r>
              <a:rPr lang="en-US" dirty="0"/>
              <a:t>		C.	Do not administer the medication</a:t>
            </a:r>
          </a:p>
          <a:p>
            <a:pPr marL="0" indent="0">
              <a:buNone/>
            </a:pPr>
            <a:r>
              <a:rPr lang="en-US" dirty="0"/>
              <a:t>		D.	Use judgment</a:t>
            </a:r>
          </a:p>
          <a:p>
            <a:endParaRPr lang="en-US" dirty="0"/>
          </a:p>
          <a:p>
            <a:r>
              <a:rPr lang="en-US" dirty="0"/>
              <a:t>List the “Seven Rights” of medication administration</a:t>
            </a:r>
          </a:p>
          <a:p>
            <a:r>
              <a:rPr lang="en-US" dirty="0"/>
              <a:t>Name and explain what is often referred to as the “Eight Right”</a:t>
            </a:r>
          </a:p>
          <a:p>
            <a:r>
              <a:rPr lang="en-US" dirty="0"/>
              <a:t>True/False   To prevent the spread of germs, wash hands:</a:t>
            </a:r>
          </a:p>
          <a:p>
            <a:r>
              <a:rPr lang="en-US" dirty="0"/>
              <a:t>True/False   If the student does not come from the medication on time, you should notify the school nurse immediately. </a:t>
            </a:r>
          </a:p>
        </p:txBody>
      </p:sp>
    </p:spTree>
    <p:extLst>
      <p:ext uri="{BB962C8B-B14F-4D97-AF65-F5344CB8AC3E}">
        <p14:creationId xmlns:p14="http://schemas.microsoft.com/office/powerpoint/2010/main" val="416848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b="1" dirty="0">
                <a:latin typeface="Arial Black" panose="020B0A04020102020204" pitchFamily="34" charset="0"/>
              </a:rPr>
              <a:t>Background Information</a:t>
            </a:r>
          </a:p>
        </p:txBody>
      </p:sp>
      <p:sp>
        <p:nvSpPr>
          <p:cNvPr id="3" name="Content Placeholder 2"/>
          <p:cNvSpPr>
            <a:spLocks noGrp="1"/>
          </p:cNvSpPr>
          <p:nvPr>
            <p:ph idx="1"/>
          </p:nvPr>
        </p:nvSpPr>
        <p:spPr/>
        <p:txBody>
          <a:bodyPr>
            <a:normAutofit fontScale="92500" lnSpcReduction="20000"/>
          </a:bodyPr>
          <a:lstStyle/>
          <a:p>
            <a:r>
              <a:rPr lang="en-US" dirty="0"/>
              <a:t> </a:t>
            </a:r>
            <a:r>
              <a:rPr lang="en-US" b="1" dirty="0">
                <a:latin typeface="Arial Black" panose="020B0A04020102020204" pitchFamily="34" charset="0"/>
              </a:rPr>
              <a:t>Before 1973</a:t>
            </a:r>
          </a:p>
          <a:p>
            <a:r>
              <a:rPr lang="en-US" dirty="0"/>
              <a:t> 1973 Section 504 of the Rehabilitation Act</a:t>
            </a:r>
          </a:p>
          <a:p>
            <a:r>
              <a:rPr lang="en-US" dirty="0"/>
              <a:t> 1975 Education of all Handicapped Act</a:t>
            </a:r>
          </a:p>
          <a:p>
            <a:r>
              <a:rPr lang="en-US" dirty="0"/>
              <a:t> 1979 Legislation for a School Nurse Program</a:t>
            </a:r>
          </a:p>
          <a:p>
            <a:r>
              <a:rPr lang="en-US" dirty="0"/>
              <a:t> 1984 </a:t>
            </a:r>
            <a:r>
              <a:rPr lang="en-US" dirty="0" err="1"/>
              <a:t>Tatro</a:t>
            </a:r>
            <a:endParaRPr lang="en-US" dirty="0"/>
          </a:p>
          <a:p>
            <a:r>
              <a:rPr lang="en-US" dirty="0"/>
              <a:t> 1990 Legislation Re: catheterization</a:t>
            </a:r>
          </a:p>
          <a:p>
            <a:r>
              <a:rPr lang="en-US" dirty="0"/>
              <a:t> 1991 Non-Complex Health Procedures</a:t>
            </a:r>
          </a:p>
          <a:p>
            <a:r>
              <a:rPr lang="en-US" dirty="0"/>
              <a:t> 1993 Act 87 Medication Administration</a:t>
            </a:r>
          </a:p>
          <a:p>
            <a:r>
              <a:rPr lang="en-US" dirty="0"/>
              <a:t> 1995 Delegation of Selected Nursing Functions</a:t>
            </a:r>
          </a:p>
        </p:txBody>
      </p:sp>
    </p:spTree>
    <p:extLst>
      <p:ext uri="{BB962C8B-B14F-4D97-AF65-F5344CB8AC3E}">
        <p14:creationId xmlns:p14="http://schemas.microsoft.com/office/powerpoint/2010/main" val="34935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3800" dirty="0">
                <a:latin typeface="Arial Black" panose="020B0A04020102020204" pitchFamily="34" charset="0"/>
              </a:rPr>
              <a:t>Act 87 Medication Administration</a:t>
            </a:r>
          </a:p>
        </p:txBody>
      </p:sp>
      <p:sp>
        <p:nvSpPr>
          <p:cNvPr id="3" name="Content Placeholder 2"/>
          <p:cNvSpPr>
            <a:spLocks noGrp="1"/>
          </p:cNvSpPr>
          <p:nvPr>
            <p:ph idx="1"/>
          </p:nvPr>
        </p:nvSpPr>
        <p:spPr/>
        <p:txBody>
          <a:bodyPr/>
          <a:lstStyle/>
          <a:p>
            <a:r>
              <a:rPr lang="en-US" dirty="0"/>
              <a:t>1993</a:t>
            </a:r>
          </a:p>
          <a:p>
            <a:pPr marL="0" indent="0">
              <a:buNone/>
            </a:pPr>
            <a:endParaRPr lang="en-US" dirty="0"/>
          </a:p>
          <a:p>
            <a:r>
              <a:rPr lang="en-US" dirty="0"/>
              <a:t>Mainstreaming</a:t>
            </a:r>
          </a:p>
        </p:txBody>
      </p:sp>
      <p:pic>
        <p:nvPicPr>
          <p:cNvPr id="4" name="Picture 6" descr="C:\Users\ljeffers\AppData\Local\Microsoft\Windows\Temporary Internet Files\Content.IE5\3S4ML5LP\MC90013453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505200"/>
            <a:ext cx="3478794" cy="32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30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Providing Care</a:t>
            </a:r>
          </a:p>
        </p:txBody>
      </p:sp>
      <p:sp>
        <p:nvSpPr>
          <p:cNvPr id="3" name="Content Placeholder 2"/>
          <p:cNvSpPr>
            <a:spLocks noGrp="1"/>
          </p:cNvSpPr>
          <p:nvPr>
            <p:ph idx="1"/>
          </p:nvPr>
        </p:nvSpPr>
        <p:spPr>
          <a:xfrm>
            <a:off x="457200" y="1752600"/>
            <a:ext cx="8229600" cy="3048000"/>
          </a:xfrm>
        </p:spPr>
        <p:txBody>
          <a:bodyPr>
            <a:normAutofit fontScale="92500" lnSpcReduction="10000"/>
          </a:bodyPr>
          <a:lstStyle/>
          <a:p>
            <a:r>
              <a:rPr lang="en-US" b="1" dirty="0">
                <a:latin typeface="Arial" panose="020B0604020202020204" pitchFamily="34" charset="0"/>
                <a:cs typeface="Arial" panose="020B0604020202020204" pitchFamily="34" charset="0"/>
              </a:rPr>
              <a:t>Louisiana State Board of Nursing (LSBN)</a:t>
            </a:r>
          </a:p>
          <a:p>
            <a:pPr marL="0" indent="0">
              <a:buNone/>
            </a:pPr>
            <a:r>
              <a:rPr lang="en-US" b="1" dirty="0">
                <a:latin typeface="Arial" panose="020B0604020202020204" pitchFamily="34" charset="0"/>
                <a:cs typeface="Arial" panose="020B0604020202020204" pitchFamily="34" charset="0"/>
              </a:rPr>
              <a:t>			</a:t>
            </a:r>
          </a:p>
          <a:p>
            <a:pPr marL="0" indent="0">
              <a:buNone/>
            </a:pP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vs</a:t>
            </a: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Louisiana Board and of Elementary and Secondary Education (BESE) </a:t>
            </a:r>
          </a:p>
        </p:txBody>
      </p:sp>
    </p:spTree>
    <p:extLst>
      <p:ext uri="{BB962C8B-B14F-4D97-AF65-F5344CB8AC3E}">
        <p14:creationId xmlns:p14="http://schemas.microsoft.com/office/powerpoint/2010/main" val="177099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Review of the Guidelines</a:t>
            </a:r>
          </a:p>
        </p:txBody>
      </p:sp>
      <p:sp>
        <p:nvSpPr>
          <p:cNvPr id="3" name="Content Placeholder 2"/>
          <p:cNvSpPr>
            <a:spLocks noGrp="1"/>
          </p:cNvSpPr>
          <p:nvPr>
            <p:ph idx="1"/>
          </p:nvPr>
        </p:nvSpPr>
        <p:spPr>
          <a:xfrm>
            <a:off x="457200" y="1371600"/>
            <a:ext cx="8229600" cy="5029200"/>
          </a:xfrm>
        </p:spPr>
        <p:txBody>
          <a:bodyPr/>
          <a:lstStyle/>
          <a:p>
            <a:r>
              <a:rPr lang="en-US" dirty="0"/>
              <a:t>Each parish must promulgate guidelines </a:t>
            </a:r>
          </a:p>
          <a:p>
            <a:r>
              <a:rPr lang="en-US" dirty="0"/>
              <a:t>Meds must be ordered by an authorized prescriber</a:t>
            </a:r>
          </a:p>
          <a:p>
            <a:r>
              <a:rPr lang="en-US" dirty="0"/>
              <a:t>Written request and authorization from the parents/guardian </a:t>
            </a:r>
          </a:p>
          <a:p>
            <a:r>
              <a:rPr lang="en-US" dirty="0"/>
              <a:t>Must be provided to the school in a container acceptable by pharmacy standards</a:t>
            </a:r>
          </a:p>
          <a:p>
            <a:r>
              <a:rPr lang="en-US" dirty="0"/>
              <a:t>Clear instructions for the administration </a:t>
            </a:r>
          </a:p>
          <a:p>
            <a:r>
              <a:rPr lang="en-US" dirty="0"/>
              <a:t>At least two employees trained</a:t>
            </a:r>
          </a:p>
        </p:txBody>
      </p:sp>
    </p:spTree>
    <p:extLst>
      <p:ext uri="{BB962C8B-B14F-4D97-AF65-F5344CB8AC3E}">
        <p14:creationId xmlns:p14="http://schemas.microsoft.com/office/powerpoint/2010/main" val="93574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Prohibited Medications</a:t>
            </a:r>
          </a:p>
        </p:txBody>
      </p:sp>
      <p:sp>
        <p:nvSpPr>
          <p:cNvPr id="3" name="Content Placeholder 2"/>
          <p:cNvSpPr>
            <a:spLocks noGrp="1"/>
          </p:cNvSpPr>
          <p:nvPr>
            <p:ph idx="1"/>
          </p:nvPr>
        </p:nvSpPr>
        <p:spPr/>
        <p:txBody>
          <a:bodyPr/>
          <a:lstStyle/>
          <a:p>
            <a:r>
              <a:rPr lang="en-US" dirty="0"/>
              <a:t>Those that can be given before or after school</a:t>
            </a:r>
          </a:p>
          <a:p>
            <a:endParaRPr lang="en-US" dirty="0"/>
          </a:p>
          <a:p>
            <a:r>
              <a:rPr lang="en-US" dirty="0"/>
              <a:t>Those that cannot be delegated  </a:t>
            </a:r>
          </a:p>
          <a:p>
            <a:endParaRPr lang="en-US" dirty="0"/>
          </a:p>
        </p:txBody>
      </p:sp>
    </p:spTree>
    <p:extLst>
      <p:ext uri="{BB962C8B-B14F-4D97-AF65-F5344CB8AC3E}">
        <p14:creationId xmlns:p14="http://schemas.microsoft.com/office/powerpoint/2010/main" val="1869363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1256</TotalTime>
  <Words>1537</Words>
  <Application>Microsoft Office PowerPoint</Application>
  <PresentationFormat>On-screen Show (4:3)</PresentationFormat>
  <Paragraphs>270</Paragraphs>
  <Slides>49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Arial Black</vt:lpstr>
      <vt:lpstr>Calibri</vt:lpstr>
      <vt:lpstr>Times New Roman</vt:lpstr>
      <vt:lpstr>Wingdings</vt:lpstr>
      <vt:lpstr>Office Theme</vt:lpstr>
      <vt:lpstr>Ventilator Assisted Care Program  Children’s Hospital New Orleans </vt:lpstr>
      <vt:lpstr>Introduction</vt:lpstr>
      <vt:lpstr>  Medication Administration</vt:lpstr>
      <vt:lpstr>It’s the Law</vt:lpstr>
      <vt:lpstr> Background Information</vt:lpstr>
      <vt:lpstr>Act 87 Medication Administration</vt:lpstr>
      <vt:lpstr>Providing Care</vt:lpstr>
      <vt:lpstr>Review of the Guidelines</vt:lpstr>
      <vt:lpstr>Prohibited Medications</vt:lpstr>
      <vt:lpstr> Roles and Responsibilities Licensed Prescribers </vt:lpstr>
      <vt:lpstr>Who's Who? Nurses</vt:lpstr>
      <vt:lpstr>Unlicensed Assistive Personnel </vt:lpstr>
      <vt:lpstr>UAP’s Role</vt:lpstr>
      <vt:lpstr>Prohibited functions of Unlicensed Assistive Personnel</vt:lpstr>
      <vt:lpstr>Delegation</vt:lpstr>
      <vt:lpstr>Student Confidentiality  </vt:lpstr>
      <vt:lpstr>Privacy Acts</vt:lpstr>
      <vt:lpstr>Q  &amp; A</vt:lpstr>
      <vt:lpstr>Q &amp; A</vt:lpstr>
      <vt:lpstr>Need to Know</vt:lpstr>
      <vt:lpstr>Be AWARE!</vt:lpstr>
      <vt:lpstr>Negligence and Malpractice  </vt:lpstr>
      <vt:lpstr>Q &amp; A</vt:lpstr>
      <vt:lpstr>Criminal Actions </vt:lpstr>
      <vt:lpstr>Reasonable Care</vt:lpstr>
      <vt:lpstr>Ethical Considerations</vt:lpstr>
      <vt:lpstr>Golden Rule</vt:lpstr>
      <vt:lpstr>What are Medications?</vt:lpstr>
      <vt:lpstr>Forms of Medications</vt:lpstr>
      <vt:lpstr>Medication Administration There were 5 right Now there are 8  </vt:lpstr>
      <vt:lpstr>Do’s and Don’ts</vt:lpstr>
      <vt:lpstr>Basic Principles</vt:lpstr>
      <vt:lpstr>General Practice:  Learning Exercise   Sample Pharmacy Label for training</vt:lpstr>
      <vt:lpstr>PowerPoint Presentation</vt:lpstr>
      <vt:lpstr>Classification of Medications</vt:lpstr>
      <vt:lpstr>Medication Effects on the Body</vt:lpstr>
      <vt:lpstr>Allergic Reactions</vt:lpstr>
      <vt:lpstr>Medication Safety</vt:lpstr>
      <vt:lpstr>Administration Guidelines---</vt:lpstr>
      <vt:lpstr>Medication Storage</vt:lpstr>
      <vt:lpstr>Medication Errors</vt:lpstr>
      <vt:lpstr>PowerPoint Presentation</vt:lpstr>
      <vt:lpstr>Documentation</vt:lpstr>
      <vt:lpstr>Documentation</vt:lpstr>
      <vt:lpstr>Questions?</vt:lpstr>
      <vt:lpstr> Reference</vt:lpstr>
      <vt:lpstr>Emergency Medication Administration</vt:lpstr>
      <vt:lpstr>Check-offs</vt:lpstr>
      <vt:lpstr>Post-Test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Mandates for Administration of Medication</dc:title>
  <dc:creator>Lei</dc:creator>
  <cp:lastModifiedBy>Jefferson, Leila</cp:lastModifiedBy>
  <cp:revision>164</cp:revision>
  <cp:lastPrinted>2016-03-07T23:24:37Z</cp:lastPrinted>
  <dcterms:created xsi:type="dcterms:W3CDTF">2014-01-13T01:58:26Z</dcterms:created>
  <dcterms:modified xsi:type="dcterms:W3CDTF">2016-11-08T23:55:37Z</dcterms:modified>
</cp:coreProperties>
</file>